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0" r:id="rId3"/>
    <p:sldId id="260" r:id="rId4"/>
    <p:sldId id="261" r:id="rId5"/>
    <p:sldId id="262" r:id="rId6"/>
    <p:sldId id="263" r:id="rId7"/>
    <p:sldId id="257" r:id="rId8"/>
    <p:sldId id="258" r:id="rId9"/>
    <p:sldId id="259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684A8-5C5B-4A5F-8B3C-06DFD6A8C18B}" type="datetimeFigureOut">
              <a:rPr lang="ru-RU" smtClean="0"/>
              <a:pPr/>
              <a:t>26.09.2019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67266DE-9B1C-477E-851D-FD3C4C9947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684A8-5C5B-4A5F-8B3C-06DFD6A8C18B}" type="datetimeFigureOut">
              <a:rPr lang="ru-RU" smtClean="0"/>
              <a:pPr/>
              <a:t>26.09.2019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266DE-9B1C-477E-851D-FD3C4C9947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684A8-5C5B-4A5F-8B3C-06DFD6A8C18B}" type="datetimeFigureOut">
              <a:rPr lang="ru-RU" smtClean="0"/>
              <a:pPr/>
              <a:t>26.09.2019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266DE-9B1C-477E-851D-FD3C4C9947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684A8-5C5B-4A5F-8B3C-06DFD6A8C18B}" type="datetimeFigureOut">
              <a:rPr lang="ru-RU" smtClean="0"/>
              <a:pPr/>
              <a:t>26.09.2019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67266DE-9B1C-477E-851D-FD3C4C9947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684A8-5C5B-4A5F-8B3C-06DFD6A8C18B}" type="datetimeFigureOut">
              <a:rPr lang="ru-RU" smtClean="0"/>
              <a:pPr/>
              <a:t>26.09.2019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266DE-9B1C-477E-851D-FD3C4C99474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684A8-5C5B-4A5F-8B3C-06DFD6A8C18B}" type="datetimeFigureOut">
              <a:rPr lang="ru-RU" smtClean="0"/>
              <a:pPr/>
              <a:t>26.09.2019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266DE-9B1C-477E-851D-FD3C4C9947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684A8-5C5B-4A5F-8B3C-06DFD6A8C18B}" type="datetimeFigureOut">
              <a:rPr lang="ru-RU" smtClean="0"/>
              <a:pPr/>
              <a:t>26.09.2019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67266DE-9B1C-477E-851D-FD3C4C99474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684A8-5C5B-4A5F-8B3C-06DFD6A8C18B}" type="datetimeFigureOut">
              <a:rPr lang="ru-RU" smtClean="0"/>
              <a:pPr/>
              <a:t>26.09.2019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266DE-9B1C-477E-851D-FD3C4C9947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684A8-5C5B-4A5F-8B3C-06DFD6A8C18B}" type="datetimeFigureOut">
              <a:rPr lang="ru-RU" smtClean="0"/>
              <a:pPr/>
              <a:t>26.09.2019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266DE-9B1C-477E-851D-FD3C4C9947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684A8-5C5B-4A5F-8B3C-06DFD6A8C18B}" type="datetimeFigureOut">
              <a:rPr lang="ru-RU" smtClean="0"/>
              <a:pPr/>
              <a:t>26.09.2019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266DE-9B1C-477E-851D-FD3C4C9947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684A8-5C5B-4A5F-8B3C-06DFD6A8C18B}" type="datetimeFigureOut">
              <a:rPr lang="ru-RU" smtClean="0"/>
              <a:pPr/>
              <a:t>26.09.2019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266DE-9B1C-477E-851D-FD3C4C99474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FE684A8-5C5B-4A5F-8B3C-06DFD6A8C18B}" type="datetimeFigureOut">
              <a:rPr lang="ru-RU" smtClean="0"/>
              <a:pPr/>
              <a:t>26.09.2019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67266DE-9B1C-477E-851D-FD3C4C99474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1124744"/>
            <a:ext cx="8458200" cy="4951043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/>
              <a:t>Тема 9. </a:t>
            </a: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ru-RU" sz="4800" dirty="0" smtClean="0"/>
              <a:t>Основные </a:t>
            </a:r>
            <a:r>
              <a:rPr lang="ru-RU" sz="4800" dirty="0" smtClean="0"/>
              <a:t>этапы развития белорусской государственности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xmlns="" val="158742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686800" cy="103475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effectLst/>
              </a:rPr>
              <a:t>советский период истории идеологии белорусской государственности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340768"/>
            <a:ext cx="8686800" cy="473935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/>
              <a:t>Начало пятого этапа истории идеологии белорусской государственности было связано с борьбой двух идеологий – идеологии национального буржуазного государства в варианте Белорусской Народной Республики и реализации большевистской национальной политики, выразившейся в создании Советской Социалистической Республики (ССРБ, позднее БССР</a:t>
            </a:r>
            <a:r>
              <a:rPr lang="ru-RU" sz="2000" dirty="0" smtClean="0"/>
              <a:t>).Февральская </a:t>
            </a:r>
            <a:r>
              <a:rPr lang="ru-RU" sz="2000" dirty="0"/>
              <a:t>и Октябрьская революции в Петрограде стимулировали стремление белорусов к возрождению собственного государства. В программных документах РСДРП</a:t>
            </a:r>
            <a:r>
              <a:rPr lang="ru-RU" sz="2000" baseline="-25000" dirty="0"/>
              <a:t>(Б)</a:t>
            </a:r>
            <a:r>
              <a:rPr lang="ru-RU" sz="2000" dirty="0"/>
              <a:t> и в первых актах советской власти провозглашалось право народов на самоопределение, вплоть до отделения и создания независимых государств. Окончательно решить вопрос о белорусской государственности должен был Всебелорусский  съезд, проходивший 15-17 декабря 1917г в Минске.</a:t>
            </a:r>
          </a:p>
          <a:p>
            <a:pPr marL="0" indent="0"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14276219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Территория советской </a:t>
            </a:r>
            <a:r>
              <a:rPr lang="ru-RU" dirty="0" err="1" smtClean="0"/>
              <a:t>беларуси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35696" y="1554162"/>
            <a:ext cx="5075485" cy="5075485"/>
          </a:xfrm>
        </p:spPr>
      </p:pic>
    </p:spTree>
    <p:extLst>
      <p:ext uri="{BB962C8B-B14F-4D97-AF65-F5344CB8AC3E}">
        <p14:creationId xmlns:p14="http://schemas.microsoft.com/office/powerpoint/2010/main" xmlns="" val="17136318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effectLst/>
              </a:rPr>
              <a:t>современный этап истории белорусской государственности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/>
              <a:t>Современный, шестой, этап истории белорусской государственности начинается с 90-х </a:t>
            </a:r>
            <a:r>
              <a:rPr lang="ru-RU" dirty="0" err="1"/>
              <a:t>гг</a:t>
            </a:r>
            <a:r>
              <a:rPr lang="ru-RU" dirty="0"/>
              <a:t> </a:t>
            </a:r>
            <a:r>
              <a:rPr lang="en-US" dirty="0"/>
              <a:t>XX</a:t>
            </a:r>
            <a:r>
              <a:rPr lang="ru-RU" dirty="0"/>
              <a:t> в и является этапом формирования идеологии белорусского государства. Начало этого этапа имеет точную дату – 27 июля 1990 г. Именно в этот день Верховный совет БССР принял Декларацию о государственном суверенитете БССР.</a:t>
            </a:r>
          </a:p>
          <a:p>
            <a:pPr marL="0" indent="0">
              <a:buNone/>
            </a:pPr>
            <a:r>
              <a:rPr lang="ru-RU" dirty="0"/>
              <a:t>Стратегическим курсором развития современного белорусского государства является построение союзного государства с Российской Федерацией. 26 мая 1995г Первым президентом Республики Беларусь и Председателем правительства России у деревни Печка был убран пограничный столб, что означало ликвидацию границы между Беларусью и Российской Федерацией.</a:t>
            </a:r>
          </a:p>
          <a:p>
            <a:pPr marL="0" indent="0">
              <a:buNone/>
            </a:pPr>
            <a:r>
              <a:rPr lang="ru-RU" dirty="0"/>
              <a:t>2 апреля 1996г был подписан Договор об образовании Сообщества Беларуси и России, а ровно через год – Договор о Союзе Беларуси и России. Важным источником формирования современной идеологии белорусского государства являются политические документы, в частности программные выступления первого Президента Республики Беларусь – </a:t>
            </a:r>
            <a:r>
              <a:rPr lang="ru-RU" dirty="0" err="1"/>
              <a:t>А.Г.Лукашенко</a:t>
            </a:r>
            <a:r>
              <a:rPr lang="ru-RU" dirty="0"/>
              <a:t>.</a:t>
            </a: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115546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Современная </a:t>
            </a:r>
            <a:r>
              <a:rPr lang="ru-RU" dirty="0" err="1" smtClean="0"/>
              <a:t>беларусь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47664" y="1554162"/>
            <a:ext cx="5845926" cy="4818703"/>
          </a:xfrm>
        </p:spPr>
      </p:pic>
    </p:spTree>
    <p:extLst>
      <p:ext uri="{BB962C8B-B14F-4D97-AF65-F5344CB8AC3E}">
        <p14:creationId xmlns:p14="http://schemas.microsoft.com/office/powerpoint/2010/main" xmlns="" val="931941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Контрольные  вопросы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Назовите основные этапы становления идеологии белорусского государства.</a:t>
            </a:r>
          </a:p>
          <a:p>
            <a:r>
              <a:rPr lang="ru-RU" dirty="0" smtClean="0"/>
              <a:t>Назовите первое упоминание о Полоцке.</a:t>
            </a:r>
          </a:p>
          <a:p>
            <a:r>
              <a:rPr lang="ru-RU" dirty="0" smtClean="0"/>
              <a:t>Назовите дату подписания </a:t>
            </a:r>
            <a:r>
              <a:rPr lang="ru-RU" dirty="0" err="1" smtClean="0"/>
              <a:t>Люблинской</a:t>
            </a:r>
            <a:r>
              <a:rPr lang="ru-RU" dirty="0" smtClean="0"/>
              <a:t> унии.</a:t>
            </a:r>
          </a:p>
          <a:p>
            <a:r>
              <a:rPr lang="ru-RU" dirty="0" smtClean="0"/>
              <a:t>Что произошло 27 июля 1990г?</a:t>
            </a:r>
          </a:p>
          <a:p>
            <a:r>
              <a:rPr lang="ru-RU" dirty="0" smtClean="0"/>
              <a:t>Что произошло 2 апреля 1996г?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71252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План изучения темы: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 Формирование белорусской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антропотерритории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 Белорусские земли в составе ВКЛ.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Белорусские земли в составе Речи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Посполитой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4. Белорусские земли в составе Российской империи.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5. Советский период истории идеологии белорусской государственности.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6. Современный этап истории белорусской государственности.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110676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effectLst/>
              </a:rPr>
              <a:t>Предыстория Беларуси –</a:t>
            </a:r>
            <a:r>
              <a:rPr lang="ru-RU" dirty="0" smtClean="0">
                <a:effectLst/>
              </a:rPr>
              <a:t>формирование </a:t>
            </a:r>
            <a:r>
              <a:rPr lang="ru-RU" dirty="0">
                <a:effectLst/>
              </a:rPr>
              <a:t>белорусской </a:t>
            </a:r>
            <a:r>
              <a:rPr lang="ru-RU" dirty="0" err="1">
                <a:effectLst/>
              </a:rPr>
              <a:t>антропотерритории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/>
              <a:t>Первый период в истории становления  идеологии государственности на территории современной Беларуси связан с эпохой </a:t>
            </a:r>
            <a:r>
              <a:rPr lang="ru-RU" sz="1600" b="1" dirty="0"/>
              <a:t>Киевской Руси</a:t>
            </a:r>
            <a:r>
              <a:rPr lang="ru-RU" sz="1600" dirty="0"/>
              <a:t> (</a:t>
            </a:r>
            <a:r>
              <a:rPr lang="en-US" sz="1600" dirty="0"/>
              <a:t>l</a:t>
            </a:r>
            <a:r>
              <a:rPr lang="ru-RU" sz="1600" dirty="0"/>
              <a:t>Х -Х</a:t>
            </a:r>
            <a:r>
              <a:rPr lang="en-US" sz="1600" dirty="0" err="1"/>
              <a:t>lll</a:t>
            </a:r>
            <a:r>
              <a:rPr lang="ru-RU" sz="1600" dirty="0"/>
              <a:t> вв.).  Для этого периода характерно несколько важных особенностей.  Прежде всего </a:t>
            </a:r>
            <a:r>
              <a:rPr lang="ru-RU" sz="1600" dirty="0" err="1"/>
              <a:t>культурообразующим</a:t>
            </a:r>
            <a:r>
              <a:rPr lang="ru-RU" sz="1600" dirty="0"/>
              <a:t> и консолидирующим фактором для всех восточных славян стало принятие Киевской Русью христианства (988 г.). Истоки белорусской государственности восходят к образованию Полоцкого, </a:t>
            </a:r>
            <a:r>
              <a:rPr lang="ru-RU" sz="1600" dirty="0" err="1"/>
              <a:t>Туровского</a:t>
            </a:r>
            <a:r>
              <a:rPr lang="ru-RU" sz="1600" dirty="0"/>
              <a:t> и Смоленские княжеств.</a:t>
            </a:r>
          </a:p>
          <a:p>
            <a:pPr marL="0" indent="0">
              <a:buNone/>
            </a:pPr>
            <a:r>
              <a:rPr lang="ru-RU" sz="1600" dirty="0" smtClean="0"/>
              <a:t> </a:t>
            </a:r>
            <a:r>
              <a:rPr lang="ru-RU" sz="1600" dirty="0"/>
              <a:t>Особое положение в  формировании белорусской </a:t>
            </a:r>
            <a:r>
              <a:rPr lang="ru-RU" sz="1600" dirty="0" err="1"/>
              <a:t>антропотерритории</a:t>
            </a:r>
            <a:r>
              <a:rPr lang="ru-RU" sz="1600" dirty="0"/>
              <a:t> в этом отношении занимало </a:t>
            </a:r>
            <a:r>
              <a:rPr lang="ru-RU" sz="1600" b="1" dirty="0"/>
              <a:t>Полоцкое княжество</a:t>
            </a:r>
            <a:r>
              <a:rPr lang="ru-RU" sz="1600" dirty="0"/>
              <a:t>. Это княжество имело собственную княжескую династию (по меньшей мере, в 60-70-е годы Х в. - династию </a:t>
            </a:r>
            <a:r>
              <a:rPr lang="ru-RU" sz="1600" dirty="0" err="1"/>
              <a:t>Рогволодовичей</a:t>
            </a:r>
            <a:r>
              <a:rPr lang="ru-RU" sz="1600" dirty="0"/>
              <a:t>), в то время как во всех других княжествах на белорусской </a:t>
            </a:r>
            <a:r>
              <a:rPr lang="ru-RU" sz="1600" dirty="0" err="1"/>
              <a:t>антропотерритории</a:t>
            </a:r>
            <a:r>
              <a:rPr lang="ru-RU" sz="1600" dirty="0"/>
              <a:t> «сидела» династия Рюриковичей. </a:t>
            </a:r>
            <a:endParaRPr lang="ru-RU" sz="1600" dirty="0" smtClean="0"/>
          </a:p>
          <a:p>
            <a:pPr marL="0" indent="0">
              <a:buNone/>
            </a:pPr>
            <a:r>
              <a:rPr lang="ru-RU" sz="1600" dirty="0"/>
              <a:t>Первое упоминание о колыбели белорусской государственности – </a:t>
            </a:r>
            <a:r>
              <a:rPr lang="ru-RU" sz="1600" dirty="0" smtClean="0"/>
              <a:t>Полоцке </a:t>
            </a:r>
            <a:r>
              <a:rPr lang="ru-RU" sz="1600" dirty="0"/>
              <a:t>– приходится, согласно «Повести временных лет», на 862 г. Значительную роль в формировании и развитии Полоцкого княжества сыграли его правители </a:t>
            </a:r>
            <a:r>
              <a:rPr lang="ru-RU" sz="1600" dirty="0" err="1"/>
              <a:t>Рогволод</a:t>
            </a:r>
            <a:r>
              <a:rPr lang="ru-RU" sz="1600" dirty="0"/>
              <a:t> и  </a:t>
            </a:r>
            <a:r>
              <a:rPr lang="ru-RU" sz="1600" dirty="0" err="1"/>
              <a:t>Брячислав</a:t>
            </a:r>
            <a:r>
              <a:rPr lang="ru-RU" sz="1600" dirty="0"/>
              <a:t> </a:t>
            </a:r>
            <a:r>
              <a:rPr lang="ru-RU" sz="1600" dirty="0" err="1"/>
              <a:t>Изяславович</a:t>
            </a:r>
            <a:r>
              <a:rPr lang="ru-RU" sz="1600" dirty="0"/>
              <a:t>. Наиболее активно процесс формирования белорусской </a:t>
            </a:r>
            <a:r>
              <a:rPr lang="ru-RU" sz="1600" dirty="0" err="1"/>
              <a:t>антропотерритории</a:t>
            </a:r>
            <a:r>
              <a:rPr lang="ru-RU" sz="1600" dirty="0"/>
              <a:t> протекал во времена княжения Всеслава </a:t>
            </a:r>
            <a:r>
              <a:rPr lang="ru-RU" sz="1600" dirty="0" err="1"/>
              <a:t>Брячиславовича</a:t>
            </a:r>
            <a:r>
              <a:rPr lang="ru-RU" sz="1600" dirty="0"/>
              <a:t> (около 1028-1101), прозванного Чародеем. Вершинами </a:t>
            </a:r>
            <a:r>
              <a:rPr lang="ru-RU" sz="1600" dirty="0" smtClean="0"/>
              <a:t>его военных достижений  </a:t>
            </a:r>
            <a:r>
              <a:rPr lang="ru-RU" sz="1600" dirty="0"/>
              <a:t>было завоевание Новгорода в 1066 г. и правление в  1068-1069 гг. в столице Киевской Руси. </a:t>
            </a:r>
          </a:p>
        </p:txBody>
      </p:sp>
    </p:spTree>
    <p:extLst>
      <p:ext uri="{BB962C8B-B14F-4D97-AF65-F5344CB8AC3E}">
        <p14:creationId xmlns:p14="http://schemas.microsoft.com/office/powerpoint/2010/main" xmlns="" val="18681537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Киевская </a:t>
            </a:r>
            <a:r>
              <a:rPr lang="ru-RU" sz="2800" dirty="0" err="1" smtClean="0"/>
              <a:t>русь</a:t>
            </a:r>
            <a:endParaRPr lang="ru-RU" sz="2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Полоцкое княжество</a:t>
            </a:r>
            <a:endParaRPr lang="ru-RU" sz="28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0988" y="1334539"/>
            <a:ext cx="4291012" cy="3904760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4008" y="1316038"/>
            <a:ext cx="4320480" cy="3941762"/>
          </a:xfrm>
        </p:spPr>
      </p:pic>
    </p:spTree>
    <p:extLst>
      <p:ext uri="{BB962C8B-B14F-4D97-AF65-F5344CB8AC3E}">
        <p14:creationId xmlns:p14="http://schemas.microsoft.com/office/powerpoint/2010/main" xmlns="" val="39104959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60648"/>
            <a:ext cx="8686800" cy="103475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effectLst/>
              </a:rPr>
              <a:t>Укрепление белорусской  </a:t>
            </a:r>
            <a:r>
              <a:rPr lang="ru-RU" dirty="0" err="1">
                <a:effectLst/>
              </a:rPr>
              <a:t>антропотерритории</a:t>
            </a:r>
            <a:r>
              <a:rPr lang="ru-RU" dirty="0">
                <a:effectLst/>
              </a:rPr>
              <a:t> в составе </a:t>
            </a:r>
            <a:r>
              <a:rPr lang="ru-RU" dirty="0" err="1" smtClean="0">
                <a:effectLst/>
              </a:rPr>
              <a:t>ВкЛ</a:t>
            </a:r>
            <a:r>
              <a:rPr lang="ru-RU" dirty="0" smtClean="0">
                <a:effectLst/>
              </a:rPr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340768"/>
            <a:ext cx="8686800" cy="473935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/>
              <a:t>Второй этап в развитии идеологии белорусской государственности был связан с развитием белорусской </a:t>
            </a:r>
            <a:r>
              <a:rPr lang="ru-RU" sz="1600" dirty="0" err="1"/>
              <a:t>антропотерритории</a:t>
            </a:r>
            <a:r>
              <a:rPr lang="ru-RU" sz="1600" dirty="0"/>
              <a:t> в составе Великого княжества Литовского (Великое княжество Литовское, Русское и </a:t>
            </a:r>
            <a:r>
              <a:rPr lang="ru-RU" sz="1600" dirty="0" err="1"/>
              <a:t>Жемойтское</a:t>
            </a:r>
            <a:r>
              <a:rPr lang="ru-RU" sz="1600" dirty="0"/>
              <a:t>, XIII-XV вв.). </a:t>
            </a:r>
          </a:p>
          <a:p>
            <a:pPr marL="0" indent="0">
              <a:buNone/>
            </a:pPr>
            <a:r>
              <a:rPr lang="ru-RU" sz="1600" dirty="0"/>
              <a:t>ВКЛ начало формироваться в первой трети XIII в. на северо-западе современной Беларуси и юго-востоке современной Литвы (историческая </a:t>
            </a:r>
            <a:r>
              <a:rPr lang="ru-RU" sz="1600" dirty="0" err="1"/>
              <a:t>Аукштайтия</a:t>
            </a:r>
            <a:r>
              <a:rPr lang="ru-RU" sz="1600" dirty="0"/>
              <a:t>). Образование интегрированного белорусско-украинско-литовского государства обогатило </a:t>
            </a:r>
            <a:r>
              <a:rPr lang="ru-RU" sz="1600" dirty="0" err="1"/>
              <a:t>политонимию</a:t>
            </a:r>
            <a:r>
              <a:rPr lang="ru-RU" sz="1600" dirty="0"/>
              <a:t> белорусов названием «Литва».  Этот термин возник примерно в ХIII в. в применении к территории между Неманом и </a:t>
            </a:r>
            <a:r>
              <a:rPr lang="ru-RU" sz="1600" dirty="0" err="1"/>
              <a:t>Вилией</a:t>
            </a:r>
            <a:r>
              <a:rPr lang="ru-RU" sz="1600" dirty="0"/>
              <a:t> и затем распространялся на другие земли в XIV-XV вв. по мере расширения территории широком смысле определение «Литва» являлось  сокращенным названием государства (</a:t>
            </a:r>
            <a:r>
              <a:rPr lang="ru-RU" sz="1600" dirty="0" err="1"/>
              <a:t>политонимом</a:t>
            </a:r>
            <a:r>
              <a:rPr lang="ru-RU" sz="1600" dirty="0"/>
              <a:t>), а в узком  - топонимом, обозначая собственно литовские и  </a:t>
            </a:r>
            <a:r>
              <a:rPr lang="ru-RU" sz="1600" dirty="0" err="1"/>
              <a:t>западнобелорусские</a:t>
            </a:r>
            <a:r>
              <a:rPr lang="ru-RU" sz="1600" dirty="0"/>
              <a:t>  земли. </a:t>
            </a:r>
            <a:endParaRPr lang="ru-RU" sz="1600" dirty="0" smtClean="0"/>
          </a:p>
          <a:p>
            <a:pPr marL="0" indent="0">
              <a:buNone/>
            </a:pPr>
            <a:r>
              <a:rPr lang="ru-RU" sz="1600" dirty="0" smtClean="0"/>
              <a:t>Важную </a:t>
            </a:r>
            <a:r>
              <a:rPr lang="ru-RU" sz="1600" dirty="0"/>
              <a:t>роль в управлении ВКЛ сыграл князь </a:t>
            </a:r>
            <a:r>
              <a:rPr lang="ru-RU" sz="1600" dirty="0" err="1"/>
              <a:t>Миндовг</a:t>
            </a:r>
            <a:r>
              <a:rPr lang="ru-RU" sz="1600" dirty="0"/>
              <a:t> (1230-1263), приглашенный боярами для правления в первую столицу княжества  -  </a:t>
            </a:r>
            <a:r>
              <a:rPr lang="ru-RU" sz="1600" dirty="0" err="1"/>
              <a:t>Новогрудок</a:t>
            </a:r>
            <a:r>
              <a:rPr lang="ru-RU" sz="1600" dirty="0"/>
              <a:t>. </a:t>
            </a:r>
            <a:r>
              <a:rPr lang="ru-RU" sz="1600" dirty="0" smtClean="0"/>
              <a:t> </a:t>
            </a:r>
            <a:r>
              <a:rPr lang="ru-RU" sz="1600" dirty="0"/>
              <a:t>В 1307 г. на основе договора в состав ВКЛ вошло Полоцкое княжество, и белорусская   </a:t>
            </a:r>
            <a:r>
              <a:rPr lang="ru-RU" sz="1600" dirty="0" err="1"/>
              <a:t>антропотерритория</a:t>
            </a:r>
            <a:r>
              <a:rPr lang="ru-RU" sz="1600" dirty="0"/>
              <a:t> в составе ВКЛ укрепилась. Ее границы не разрушились и во времена правления Ягайло (1377-.1З92), который заключил и </a:t>
            </a:r>
            <a:r>
              <a:rPr lang="ru-RU" sz="1600" dirty="0" err="1"/>
              <a:t>Кревскую</a:t>
            </a:r>
            <a:r>
              <a:rPr lang="ru-RU" sz="1600" dirty="0"/>
              <a:t> унию с Польшей,    а в  1386 г. был избран польским королем. Князь </a:t>
            </a:r>
            <a:r>
              <a:rPr lang="ru-RU" sz="1600" dirty="0" err="1"/>
              <a:t>Витовт</a:t>
            </a:r>
            <a:r>
              <a:rPr lang="ru-RU" sz="1600" dirty="0"/>
              <a:t> (1350-1430) уверенно проводил политику централизации и суверенизации</a:t>
            </a:r>
            <a:r>
              <a:rPr lang="ru-RU" sz="1600" dirty="0" smtClean="0"/>
              <a:t>. Славной страницей его жизни стало руководство войсками ВКЛ во время победы над крестоносцами под </a:t>
            </a:r>
            <a:r>
              <a:rPr lang="ru-RU" sz="1600" dirty="0" err="1" smtClean="0"/>
              <a:t>Грюнвальдом</a:t>
            </a:r>
            <a:r>
              <a:rPr lang="ru-RU" sz="1600" dirty="0" smtClean="0"/>
              <a:t> в 1410г. Во времена правления </a:t>
            </a:r>
            <a:r>
              <a:rPr lang="ru-RU" sz="1600" dirty="0" err="1" smtClean="0"/>
              <a:t>Каземира</a:t>
            </a:r>
            <a:r>
              <a:rPr lang="ru-RU" sz="1600" dirty="0" smtClean="0"/>
              <a:t> (1440-1492) был составлен судебник 1468 г, написанный на старо белорусском языке,- фактически первый сборник государственных законов ВКЛ.</a:t>
            </a:r>
            <a:endParaRPr lang="ru-RU" sz="1600" dirty="0"/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xmlns="" val="637061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Современная территория </a:t>
            </a:r>
            <a:r>
              <a:rPr lang="ru-RU" dirty="0" err="1" smtClean="0"/>
              <a:t>беларуси</a:t>
            </a:r>
            <a:r>
              <a:rPr lang="ru-RU" dirty="0" smtClean="0"/>
              <a:t> в составе </a:t>
            </a:r>
            <a:r>
              <a:rPr lang="ru-RU" dirty="0" err="1" smtClean="0"/>
              <a:t>вкл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25564" y="1654666"/>
            <a:ext cx="4227902" cy="4798669"/>
          </a:xfrm>
        </p:spPr>
      </p:pic>
    </p:spTree>
    <p:extLst>
      <p:ext uri="{BB962C8B-B14F-4D97-AF65-F5344CB8AC3E}">
        <p14:creationId xmlns:p14="http://schemas.microsoft.com/office/powerpoint/2010/main" xmlns="" val="35077463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16632"/>
            <a:ext cx="8686800" cy="1178768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effectLst/>
              </a:rPr>
              <a:t>идеология государственности на белорусских землях в составе Речи </a:t>
            </a:r>
            <a:r>
              <a:rPr lang="ru-RU" sz="2800" dirty="0" err="1">
                <a:effectLst/>
              </a:rPr>
              <a:t>Посполитой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268760"/>
            <a:ext cx="8686800" cy="481136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/>
              <a:t>Третий этап развития белорусской государственности был связан с историей Речи </a:t>
            </a:r>
            <a:r>
              <a:rPr lang="ru-RU" sz="2000" dirty="0" err="1"/>
              <a:t>Посполитой</a:t>
            </a:r>
            <a:r>
              <a:rPr lang="ru-RU" sz="2000" dirty="0"/>
              <a:t>, возникшей в 1569г в результате подписания </a:t>
            </a:r>
            <a:r>
              <a:rPr lang="ru-RU" sz="2000" dirty="0" err="1"/>
              <a:t>Люблинской</a:t>
            </a:r>
            <a:r>
              <a:rPr lang="ru-RU" sz="2000" dirty="0"/>
              <a:t> унии. Новое государство – Речь </a:t>
            </a:r>
            <a:r>
              <a:rPr lang="ru-RU" sz="2000" dirty="0" err="1"/>
              <a:t>Посполитая</a:t>
            </a:r>
            <a:r>
              <a:rPr lang="ru-RU" sz="2000" dirty="0"/>
              <a:t> – по сути своей представляло федерацию или даже конфедерацию Короны Польской и ВКЛ.</a:t>
            </a:r>
          </a:p>
          <a:p>
            <a:pPr marL="0" indent="0">
              <a:buNone/>
            </a:pPr>
            <a:r>
              <a:rPr lang="ru-RU" sz="2000" dirty="0"/>
              <a:t>Результатом объективных политических процессов стало постепенное распространение в среде феодалов ВКЛ представлений об их принадлежности к единому народу – польской шляхте. В большей степени такие представления были характерны все же для украинской шляхты. В Беларуси же, продолжавшей оставаться в составе ВКЛ, шляхте всегда было как бы выгодно помнить о том, что она не совсем польская. Причина этого крылась в монопольном праве местной шляхты(гарантированном Статутом ВКЛ) на занятие всех государственных должностей и приобретение земли в княжестве. Важной составляющей внутренней идеологии Речи </a:t>
            </a:r>
            <a:r>
              <a:rPr lang="ru-RU" sz="2000" dirty="0" err="1"/>
              <a:t>Посполитой</a:t>
            </a:r>
            <a:r>
              <a:rPr lang="ru-RU" sz="2000" dirty="0"/>
              <a:t> было  представление о республиканском характере устройства государства. Идеи демократизма  могли здесь </a:t>
            </a:r>
            <a:r>
              <a:rPr lang="ru-RU" sz="2000" dirty="0" err="1"/>
              <a:t>принемать</a:t>
            </a:r>
            <a:r>
              <a:rPr lang="ru-RU" sz="2000" dirty="0"/>
              <a:t> даже радикально атеистическую направленность.</a:t>
            </a:r>
          </a:p>
          <a:p>
            <a:pPr marL="0" indent="0"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437203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110676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Современная территория Беларуси в составе речи </a:t>
            </a:r>
            <a:r>
              <a:rPr lang="ru-RU" dirty="0" err="1" smtClean="0"/>
              <a:t>посполитой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1720" y="1370029"/>
            <a:ext cx="4752528" cy="5394120"/>
          </a:xfrm>
        </p:spPr>
      </p:pic>
    </p:spTree>
    <p:extLst>
      <p:ext uri="{BB962C8B-B14F-4D97-AF65-F5344CB8AC3E}">
        <p14:creationId xmlns:p14="http://schemas.microsoft.com/office/powerpoint/2010/main" xmlns="" val="26888638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effectLst/>
              </a:rPr>
              <a:t>идеология государственности на белорусских землях в составе Российской империи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7200" dirty="0"/>
              <a:t>Четвертый период формирования идеологии белорусской государственности приходится на время вхождения Беларуси в состав Российской империи. Этот период начался в конце </a:t>
            </a:r>
            <a:r>
              <a:rPr lang="en-US" sz="7200" dirty="0"/>
              <a:t>XVIII </a:t>
            </a:r>
            <a:r>
              <a:rPr lang="ru-RU" sz="7200" dirty="0"/>
              <a:t>в темя разделами Речи </a:t>
            </a:r>
            <a:r>
              <a:rPr lang="ru-RU" sz="7200" dirty="0" err="1"/>
              <a:t>Посполитой</a:t>
            </a:r>
            <a:r>
              <a:rPr lang="ru-RU" sz="7200" dirty="0"/>
              <a:t> и закончился революционными событиями 1917 г. Разделы речи </a:t>
            </a:r>
            <a:r>
              <a:rPr lang="ru-RU" sz="7200" dirty="0" err="1"/>
              <a:t>Посполитой</a:t>
            </a:r>
            <a:r>
              <a:rPr lang="ru-RU" sz="7200" dirty="0"/>
              <a:t> уничтожили не только Польское Королевство, но и вторую часть </a:t>
            </a:r>
            <a:r>
              <a:rPr lang="ru-RU" sz="7200" dirty="0" err="1"/>
              <a:t>федериции</a:t>
            </a:r>
            <a:r>
              <a:rPr lang="ru-RU" sz="7200" dirty="0"/>
              <a:t> – ВКЛ. Репрессии после подавления восстания 1863-1864 </a:t>
            </a:r>
            <a:r>
              <a:rPr lang="ru-RU" sz="7200" dirty="0" err="1"/>
              <a:t>гг</a:t>
            </a:r>
            <a:r>
              <a:rPr lang="ru-RU" sz="7200" dirty="0"/>
              <a:t> привели к значительным потерям в рядах демократической интеллигенции Беларуси. В 80-е </a:t>
            </a:r>
            <a:r>
              <a:rPr lang="ru-RU" sz="7200" dirty="0" err="1"/>
              <a:t>гг</a:t>
            </a:r>
            <a:r>
              <a:rPr lang="ru-RU" sz="7200" dirty="0"/>
              <a:t> </a:t>
            </a:r>
            <a:r>
              <a:rPr lang="en-US" sz="7200" dirty="0"/>
              <a:t>XIX</a:t>
            </a:r>
            <a:r>
              <a:rPr lang="ru-RU" sz="7200" dirty="0"/>
              <a:t> в Белорусская социально-революционная народная партия( больше известна как группа “Гомон”) выпустила два номера своего периодического издания под названием  “Гомон”. Национальный вопрос </a:t>
            </a:r>
            <a:r>
              <a:rPr lang="ru-RU" sz="7200" dirty="0" err="1"/>
              <a:t>гомоновцы</a:t>
            </a:r>
            <a:r>
              <a:rPr lang="ru-RU" sz="7200" dirty="0"/>
              <a:t> рассматривали исходя из принципа равноправия всех народов и их права на самоопределение. Хотя в программе “ Новой воли ” был признан этот принцип, но белорусские народники сочли необходимым оговорить право белорусского народа на национальную самостоятельность. </a:t>
            </a:r>
            <a:r>
              <a:rPr lang="ru-RU" sz="7200" dirty="0" err="1"/>
              <a:t>Гомоновцы</a:t>
            </a:r>
            <a:r>
              <a:rPr lang="ru-RU" sz="7200" dirty="0"/>
              <a:t>, определив основные признаки нации, на их основе доказали сам факт существования белорусской нации. “Гомон” доказал, что белорусы как народ имеют свой язык, культуру, быт, предания, территорию и самостоятельное историческое прошлое. Создание политических </a:t>
            </a:r>
            <a:r>
              <a:rPr lang="ru-RU" sz="7200" dirty="0" err="1"/>
              <a:t>паритий</a:t>
            </a:r>
            <a:r>
              <a:rPr lang="ru-RU" sz="7200" dirty="0"/>
              <a:t> привело к более четкой выработке позиций по “белорусскому вопросу”. Программные требования большинства из них были типичными для того времени: автономия Беларуси, демократические принципы развития общества, национализация земли, выработка рабочего законодательства, бесплатное образование, право на использование родного языка во всех сферах.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389290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93</TotalTime>
  <Words>1210</Words>
  <Application>Microsoft Office PowerPoint</Application>
  <PresentationFormat>Экран (4:3)</PresentationFormat>
  <Paragraphs>40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Трек</vt:lpstr>
      <vt:lpstr>Тема 9.  Основные этапы развития белорусской государственности</vt:lpstr>
      <vt:lpstr>План изучения темы:</vt:lpstr>
      <vt:lpstr>Предыстория Беларуси –формирование белорусской антропотерритории</vt:lpstr>
      <vt:lpstr>Слайд 4</vt:lpstr>
      <vt:lpstr>Укрепление белорусской  антропотерритории в составе ВкЛ </vt:lpstr>
      <vt:lpstr>Современная территория беларуси в составе вкл</vt:lpstr>
      <vt:lpstr>идеология государственности на белорусских землях в составе Речи Посполитой</vt:lpstr>
      <vt:lpstr>Современная территория Беларуси в составе речи посполитой</vt:lpstr>
      <vt:lpstr>идеология государственности на белорусских землях в составе Российской империи</vt:lpstr>
      <vt:lpstr>советский период истории идеологии белорусской государственности</vt:lpstr>
      <vt:lpstr>Территория советской беларуси </vt:lpstr>
      <vt:lpstr>современный этап истории белорусской государственности</vt:lpstr>
      <vt:lpstr>Современная беларусь </vt:lpstr>
      <vt:lpstr>Контрольные  вопросы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Истоки и становление белорусской государственности</dc:title>
  <dc:creator>Валя</dc:creator>
  <cp:lastModifiedBy>Admin</cp:lastModifiedBy>
  <cp:revision>13</cp:revision>
  <dcterms:created xsi:type="dcterms:W3CDTF">2017-11-19T08:10:11Z</dcterms:created>
  <dcterms:modified xsi:type="dcterms:W3CDTF">2019-09-26T11:35:30Z</dcterms:modified>
</cp:coreProperties>
</file>