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3" r:id="rId3"/>
    <p:sldId id="295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75" r:id="rId17"/>
    <p:sldId id="290" r:id="rId18"/>
    <p:sldId id="276" r:id="rId19"/>
    <p:sldId id="285" r:id="rId20"/>
    <p:sldId id="291" r:id="rId21"/>
    <p:sldId id="287" r:id="rId22"/>
    <p:sldId id="289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92FBEE-D984-485A-8F20-4E2D6D5EAA6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09C392-73EC-43E8-B217-0FB25EE6C9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071546"/>
            <a:ext cx="6172200" cy="1894362"/>
          </a:xfrm>
        </p:spPr>
        <p:txBody>
          <a:bodyPr/>
          <a:lstStyle/>
          <a:p>
            <a:pPr algn="ctr"/>
            <a:r>
              <a:rPr lang="ru-RU" i="1" dirty="0" smtClean="0"/>
              <a:t>ТЕМА 7.</a:t>
            </a:r>
            <a:br>
              <a:rPr lang="ru-RU" i="1" dirty="0" smtClean="0"/>
            </a:br>
            <a:r>
              <a:rPr lang="ru-RU" i="1" dirty="0" smtClean="0"/>
              <a:t>Философия </a:t>
            </a:r>
            <a:r>
              <a:rPr lang="ru-RU" i="1" dirty="0"/>
              <a:t>культуры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III.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Типология по хронологическому критерию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Культура традиционного общества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борьба с природой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натуральное хозяйство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496"/>
            <a:ext cx="3186120" cy="287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467600" cy="1471610"/>
          </a:xfrm>
        </p:spPr>
        <p:txBody>
          <a:bodyPr/>
          <a:lstStyle/>
          <a:p>
            <a:r>
              <a:rPr lang="ru-RU" b="1" dirty="0"/>
              <a:t>Культура индустриального общества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господство над природой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машинные технологии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3842620" cy="199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downloads\призентация по философии\индустриальное обществ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38100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1928826"/>
          </a:xfrm>
        </p:spPr>
        <p:txBody>
          <a:bodyPr/>
          <a:lstStyle/>
          <a:p>
            <a:r>
              <a:rPr lang="ru-RU" b="1" dirty="0"/>
              <a:t>Культура постиндустриального общества</a:t>
            </a:r>
          </a:p>
          <a:p>
            <a:pPr>
              <a:buFont typeface="Arial" pitchFamily="34" charset="0"/>
              <a:buChar char="•"/>
            </a:pPr>
            <a:r>
              <a:rPr lang="ru-RU" dirty="0" err="1"/>
              <a:t>экологолизация</a:t>
            </a: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интеллектуализация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производство услуг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643182"/>
            <a:ext cx="23812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downloads\призентация по философии\интеллектуализаци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57430"/>
            <a:ext cx="2436821" cy="366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Маргинальные культуры – это культуры, соединяющие черты востока и за</a:t>
            </a:r>
            <a:r>
              <a:rPr lang="ru-RU" dirty="0">
                <a:solidFill>
                  <a:srgbClr val="C00000"/>
                </a:solidFill>
              </a:rPr>
              <a:t>пада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1114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Субкультура - </a:t>
            </a:r>
            <a:r>
              <a:rPr lang="ru-RU" dirty="0"/>
              <a:t>система норм и ценностей, отличающих группу от большинства общества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2333628" cy="350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8868"/>
            <a:ext cx="239120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71670" y="62150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хиппи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29124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Готическая субкультура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51155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</a:rPr>
              <a:t>Маргинальная культура: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а)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культура, соединяющая черты востока и запада;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 б)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совокупность локальных культур (субкультур), базисные принципы которых оцениваются с точки зрения господствующего культурного канона как чуждые или враждебные 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71942"/>
            <a:ext cx="7972452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pPr algn="ctr">
              <a:buNone/>
            </a:pPr>
            <a:r>
              <a:rPr lang="ru-RU" dirty="0"/>
              <a:t>(См. схему далее)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IV.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Маргинальная культура (вариант Б)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sz="1800" dirty="0"/>
          </a:p>
        </p:txBody>
      </p:sp>
      <p:pic>
        <p:nvPicPr>
          <p:cNvPr id="4" name="Рисунок 3" descr="Ckp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643050"/>
            <a:ext cx="4214842" cy="48568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928694"/>
          </a:xfrm>
        </p:spPr>
        <p:txBody>
          <a:bodyPr>
            <a:normAutofit fontScale="90000"/>
          </a:bodyPr>
          <a:lstStyle/>
          <a:p>
            <a:r>
              <a:rPr lang="ru-RU" sz="2700">
                <a:solidFill>
                  <a:srgbClr val="FF0000"/>
                </a:solidFill>
              </a:rPr>
              <a:t>Субкультура - </a:t>
            </a:r>
            <a:r>
              <a:rPr lang="ru-RU" sz="2700"/>
              <a:t>система норм и ценностей, отличающих группу от большинства общества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249083" cy="46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643050"/>
            <a:ext cx="281983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Массовая / элитарная культура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Элитарная культура</a:t>
            </a:r>
            <a:r>
              <a:rPr lang="ru-RU" dirty="0"/>
              <a:t> – изящное искусство, классическая музыка, литература (создаётся и воспринимается  самими творцами, политической и экономической элитой).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Народная культура</a:t>
            </a:r>
            <a:r>
              <a:rPr lang="ru-RU" dirty="0"/>
              <a:t> – (фольклор, сказки, песни, мифы) базируется на </a:t>
            </a:r>
            <a:r>
              <a:rPr lang="ru-RU" b="1" i="1" dirty="0"/>
              <a:t>художественных традициях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Массовая культура</a:t>
            </a:r>
            <a:r>
              <a:rPr lang="ru-RU" dirty="0"/>
              <a:t> – продукты которой стандартизированы и распространены среди широкой публики; возникает с появлением СМИ и не связана с религиозными, этническими, классовыми, профессиональными субкультурами. </a:t>
            </a:r>
          </a:p>
          <a:p>
            <a:pPr>
              <a:buNone/>
            </a:pPr>
            <a:r>
              <a:rPr lang="ru-RU" dirty="0"/>
              <a:t>	М.К. базируется на </a:t>
            </a:r>
            <a:r>
              <a:rPr lang="ru-RU" b="1" i="1" dirty="0"/>
              <a:t>товарности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1571636"/>
          </a:xfrm>
        </p:spPr>
        <p:txBody>
          <a:bodyPr/>
          <a:lstStyle/>
          <a:p>
            <a:r>
              <a:rPr lang="ru-RU" sz="3200" dirty="0">
                <a:solidFill>
                  <a:schemeClr val="accent3"/>
                </a:solidFill>
              </a:rPr>
              <a:t>Менталитет - </a:t>
            </a:r>
            <a:r>
              <a:rPr lang="ru-RU" sz="3200" dirty="0"/>
              <a:t>матрица культуры, содержащая в себе образ жизни, особенность миропонимания</a:t>
            </a:r>
          </a:p>
          <a:p>
            <a:pPr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i="1" dirty="0"/>
          </a:p>
          <a:p>
            <a:r>
              <a:rPr lang="ru-RU" sz="3200" dirty="0"/>
              <a:t>Культура – явление,  противоположное природе: </a:t>
            </a:r>
          </a:p>
          <a:p>
            <a:pPr lvl="1">
              <a:buNone/>
            </a:pPr>
            <a:r>
              <a:rPr lang="ru-RU" sz="3200" dirty="0"/>
              <a:t>культура – «</a:t>
            </a:r>
            <a:r>
              <a:rPr lang="ru-RU" sz="3200" b="1" i="1" dirty="0"/>
              <a:t>вторая природа</a:t>
            </a:r>
            <a:r>
              <a:rPr lang="ru-RU" sz="3200" dirty="0"/>
              <a:t>»</a:t>
            </a:r>
          </a:p>
          <a:p>
            <a:pPr>
              <a:buNone/>
            </a:pPr>
            <a:endParaRPr lang="ru-RU" sz="3200" dirty="0"/>
          </a:p>
          <a:p>
            <a:r>
              <a:rPr lang="ru-RU" sz="3200" b="1" dirty="0"/>
              <a:t>Культура</a:t>
            </a:r>
            <a:r>
              <a:rPr lang="ru-RU" sz="3200" dirty="0"/>
              <a:t> – атрибут человека и человечества</a:t>
            </a:r>
          </a:p>
          <a:p>
            <a:pPr>
              <a:buNone/>
            </a:pPr>
            <a:endParaRPr lang="ru-RU" sz="3200" dirty="0"/>
          </a:p>
          <a:p>
            <a:r>
              <a:rPr lang="ru-RU" sz="3200" b="1" i="1" dirty="0"/>
              <a:t>Человек</a:t>
            </a:r>
            <a:r>
              <a:rPr lang="ru-RU" sz="3200" dirty="0"/>
              <a:t> – творец и творение  культуры</a:t>
            </a:r>
          </a:p>
          <a:p>
            <a:pPr>
              <a:buNone/>
            </a:pPr>
            <a:r>
              <a:rPr lang="ru-RU" sz="2800" dirty="0"/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изучения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Содержание понятия  </a:t>
            </a:r>
            <a:r>
              <a:rPr lang="ru-RU" dirty="0" smtClean="0"/>
              <a:t>«культура</a:t>
            </a:r>
            <a:r>
              <a:rPr lang="ru-RU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dirty="0" smtClean="0"/>
              <a:t>Типология культуры.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Подходы в философии к пониманию культуры.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функции культуры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Преобразовательная</a:t>
            </a:r>
            <a:r>
              <a:rPr lang="ru-RU" dirty="0"/>
              <a:t> </a:t>
            </a:r>
          </a:p>
          <a:p>
            <a:r>
              <a:rPr lang="ru-RU" dirty="0"/>
              <a:t>Функция </a:t>
            </a:r>
            <a:r>
              <a:rPr lang="ru-RU" b="1" i="1" dirty="0"/>
              <a:t>трансляции социального опыта</a:t>
            </a:r>
            <a:r>
              <a:rPr lang="ru-RU" dirty="0"/>
              <a:t>  (от поколения к поколению, от эпохи к эпохе);</a:t>
            </a:r>
          </a:p>
          <a:p>
            <a:r>
              <a:rPr lang="ru-RU" b="1" i="1" dirty="0"/>
              <a:t>Регулятивная</a:t>
            </a:r>
            <a:r>
              <a:rPr lang="ru-RU" dirty="0"/>
              <a:t> (нормативная); </a:t>
            </a:r>
          </a:p>
          <a:p>
            <a:r>
              <a:rPr lang="ru-RU" b="1" i="1" dirty="0"/>
              <a:t>Гносеологическая</a:t>
            </a:r>
            <a:r>
              <a:rPr lang="ru-RU" dirty="0"/>
              <a:t> ;</a:t>
            </a:r>
          </a:p>
          <a:p>
            <a:r>
              <a:rPr lang="ru-RU" b="1" i="1" dirty="0" err="1"/>
              <a:t>Аксиологическая</a:t>
            </a:r>
            <a:r>
              <a:rPr lang="ru-RU" b="1" i="1" dirty="0"/>
              <a:t>; </a:t>
            </a:r>
          </a:p>
          <a:p>
            <a:r>
              <a:rPr lang="ru-RU" b="1" i="1" dirty="0"/>
              <a:t>Коммуникативная.</a:t>
            </a:r>
          </a:p>
          <a:p>
            <a:endParaRPr lang="ru-RU" b="1" i="1" dirty="0"/>
          </a:p>
          <a:p>
            <a:r>
              <a:rPr lang="ru-RU" dirty="0"/>
              <a:t>Все перечисленные функции синтезируются в </a:t>
            </a:r>
            <a:r>
              <a:rPr lang="ru-RU" sz="2000" b="1" i="1" dirty="0"/>
              <a:t>ЧЕЛОВЕКОТВОРЧЕСКОЙ</a:t>
            </a:r>
            <a:r>
              <a:rPr lang="ru-RU" dirty="0"/>
              <a:t> функции.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Материальная культура</a:t>
            </a:r>
            <a:r>
              <a:rPr lang="ru-RU" sz="3600" dirty="0"/>
              <a:t> - это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Способ производства материальных благ</a:t>
            </a:r>
          </a:p>
          <a:p>
            <a:endParaRPr lang="ru-RU" dirty="0"/>
          </a:p>
          <a:p>
            <a:r>
              <a:rPr lang="ru-RU" dirty="0"/>
              <a:t>Технология труда</a:t>
            </a:r>
          </a:p>
          <a:p>
            <a:endParaRPr lang="ru-RU" dirty="0"/>
          </a:p>
          <a:p>
            <a:r>
              <a:rPr lang="ru-RU" dirty="0"/>
              <a:t>Культура труда</a:t>
            </a:r>
          </a:p>
          <a:p>
            <a:endParaRPr lang="ru-RU" dirty="0"/>
          </a:p>
          <a:p>
            <a:r>
              <a:rPr lang="ru-RU" dirty="0"/>
              <a:t>Культура быта</a:t>
            </a:r>
          </a:p>
          <a:p>
            <a:endParaRPr lang="ru-RU" dirty="0"/>
          </a:p>
          <a:p>
            <a:r>
              <a:rPr lang="ru-RU" dirty="0"/>
              <a:t>Экологическая культура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Духовная культура</a:t>
            </a:r>
            <a:r>
              <a:rPr lang="ru-RU" sz="3600" dirty="0"/>
              <a:t> – это: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/>
          </a:p>
          <a:p>
            <a:r>
              <a:rPr lang="ru-RU" sz="2800" dirty="0"/>
              <a:t>деятельность   и её  результаты  в сфере науки, образования, искусства и т. п.</a:t>
            </a:r>
          </a:p>
          <a:p>
            <a:pPr>
              <a:buNone/>
            </a:pPr>
            <a:endParaRPr lang="ru-RU" dirty="0"/>
          </a:p>
          <a:p>
            <a:pPr marL="514350" indent="-514350"/>
            <a:r>
              <a:rPr lang="ru-RU" sz="2800" dirty="0"/>
              <a:t>наука + образование + философия + религия + политика, традиции + обычаи + ценности + нормы морали + нормы права …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</a:rPr>
              <a:t>философские подходы  к пониманию культуры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err="1"/>
              <a:t>деятельностный</a:t>
            </a:r>
            <a:r>
              <a:rPr lang="ru-RU" b="1" i="1" dirty="0"/>
              <a:t> /</a:t>
            </a:r>
            <a:r>
              <a:rPr lang="ru-RU" b="1" i="1" dirty="0" err="1"/>
              <a:t>праксиологический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	Культура – система  сложившихся </a:t>
            </a:r>
            <a:r>
              <a:rPr lang="ru-RU" dirty="0" err="1"/>
              <a:t>внебиологических</a:t>
            </a:r>
            <a:r>
              <a:rPr lang="ru-RU" dirty="0"/>
              <a:t> программ человеческой  жизнедеятельности, обеспечивающих воспроизводство и изменение социальной жизни во всех основных проявлениях, сфера свободной самореализации личности </a:t>
            </a:r>
            <a:endParaRPr lang="ru-RU" sz="2400" dirty="0"/>
          </a:p>
          <a:p>
            <a:r>
              <a:rPr lang="ru-RU" b="1" dirty="0"/>
              <a:t>ценностный / </a:t>
            </a:r>
            <a:r>
              <a:rPr lang="ru-RU" b="1" dirty="0" err="1"/>
              <a:t>аксиологический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sz="2400" dirty="0"/>
              <a:t>	</a:t>
            </a:r>
            <a:r>
              <a:rPr lang="ru-RU" dirty="0"/>
              <a:t>Культура – система материальных и духовных  ценностей; сложная иерархия идеалов и смыслов, значимых для конкретного общества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Определение понятия  «культура»</a:t>
            </a:r>
            <a:r>
              <a:rPr lang="ru-RU" sz="2800" dirty="0"/>
              <a:t> </a:t>
            </a:r>
            <a:br>
              <a:rPr lang="ru-RU" sz="2800" dirty="0"/>
            </a:br>
            <a:r>
              <a:rPr lang="ru-RU" sz="2800" dirty="0"/>
              <a:t>(более 300-х.)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система способов деятельности</a:t>
            </a:r>
          </a:p>
          <a:p>
            <a:endParaRPr lang="ru-RU" sz="1200" dirty="0"/>
          </a:p>
          <a:p>
            <a:r>
              <a:rPr lang="ru-RU" dirty="0"/>
              <a:t>сфера деятельности, связанная с производством духовного продукта</a:t>
            </a:r>
          </a:p>
          <a:p>
            <a:pPr>
              <a:buNone/>
            </a:pPr>
            <a:endParaRPr lang="ru-RU" sz="1100" dirty="0"/>
          </a:p>
          <a:p>
            <a:r>
              <a:rPr lang="ru-RU" dirty="0"/>
              <a:t>система </a:t>
            </a:r>
            <a:r>
              <a:rPr lang="ru-RU" dirty="0" err="1"/>
              <a:t>надбиологически</a:t>
            </a:r>
            <a:r>
              <a:rPr lang="ru-RU" dirty="0"/>
              <a:t> выработанных средств, благодаря которым человеческая деятельность осуществляется</a:t>
            </a:r>
          </a:p>
          <a:p>
            <a:endParaRPr lang="ru-RU" sz="1100" dirty="0"/>
          </a:p>
          <a:p>
            <a:r>
              <a:rPr lang="ru-RU" dirty="0"/>
              <a:t>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Культура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58204" cy="5402406"/>
          </a:xfrm>
        </p:spPr>
        <p:txBody>
          <a:bodyPr>
            <a:normAutofit/>
          </a:bodyPr>
          <a:lstStyle/>
          <a:p>
            <a:r>
              <a:rPr lang="ru-RU" sz="2000" b="1" dirty="0"/>
              <a:t>Культура</a:t>
            </a:r>
            <a:r>
              <a:rPr lang="ru-RU" sz="2000" dirty="0"/>
              <a:t> (лат. </a:t>
            </a:r>
            <a:r>
              <a:rPr lang="la-Latn" sz="2000" i="1" dirty="0"/>
              <a:t>cultura</a:t>
            </a:r>
            <a:r>
              <a:rPr lang="ru-RU" sz="2000" dirty="0"/>
              <a:t>, от основы </a:t>
            </a:r>
            <a:r>
              <a:rPr lang="ru-RU" sz="2000" i="1" dirty="0" err="1"/>
              <a:t>colere</a:t>
            </a:r>
            <a:r>
              <a:rPr lang="ru-RU" sz="2000" dirty="0"/>
              <a:t> — возделывать) — совокупность материальных и духовных ценностей, созданных и создаваемых человечеством и составляющих его духовно-общественное бытие.</a:t>
            </a:r>
          </a:p>
          <a:p>
            <a:pPr>
              <a:buNone/>
            </a:pPr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ru-RU" sz="2000" dirty="0"/>
              <a:t>К - возделывание, обработка, улучшение, совершенствование — «культурное растение», «физическая культура», «культуризм», «культиватор» и т. д.;</a:t>
            </a:r>
          </a:p>
          <a:p>
            <a:pPr lvl="0">
              <a:buFont typeface="Arial" pitchFamily="34" charset="0"/>
              <a:buChar char="•"/>
            </a:pPr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ru-RU" sz="2000" dirty="0"/>
              <a:t>К - воспитание, образование, соблюдение нравственных норм, общепринятых правил, этикета — «культурный человек», «культура речи», «некультурное поведение» и т. д.;</a:t>
            </a:r>
          </a:p>
          <a:p>
            <a:pPr lvl="0">
              <a:buFont typeface="Arial" pitchFamily="34" charset="0"/>
              <a:buChar char="•"/>
            </a:pPr>
            <a:endParaRPr lang="en-US" sz="2000" dirty="0"/>
          </a:p>
          <a:p>
            <a:pPr lvl="0">
              <a:buFont typeface="Arial" pitchFamily="34" charset="0"/>
              <a:buChar char="•"/>
            </a:pPr>
            <a:r>
              <a:rPr lang="ru-RU" sz="2000" dirty="0"/>
              <a:t>К - искусство, творчество — «дом культуры», «художественная культура», «колледж культуры» и т. д.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Элементы и структура культуры</a:t>
            </a:r>
            <a:r>
              <a:rPr lang="ru-RU" sz="3600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</a:t>
            </a:r>
          </a:p>
          <a:p>
            <a:r>
              <a:rPr lang="ru-RU" dirty="0"/>
              <a:t>Предписания</a:t>
            </a:r>
          </a:p>
          <a:p>
            <a:r>
              <a:rPr lang="ru-RU" dirty="0"/>
              <a:t>Юридические нормы (право)</a:t>
            </a:r>
          </a:p>
          <a:p>
            <a:r>
              <a:rPr lang="ru-RU" dirty="0"/>
              <a:t>Нормы  морали</a:t>
            </a:r>
          </a:p>
          <a:p>
            <a:r>
              <a:rPr lang="ru-RU" dirty="0"/>
              <a:t>Ценности </a:t>
            </a:r>
          </a:p>
          <a:p>
            <a:r>
              <a:rPr lang="ru-RU" dirty="0"/>
              <a:t>Идеалы  </a:t>
            </a:r>
          </a:p>
          <a:p>
            <a:r>
              <a:rPr lang="ru-RU" dirty="0"/>
              <a:t>и т. д. ( см. ниже)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Типология культуры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143932" cy="54738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3200" dirty="0"/>
              <a:t>Типология по религиозной принадлежности (Маркс Вебер</a:t>
            </a:r>
            <a:r>
              <a:rPr lang="ru-RU" sz="3200" dirty="0" smtClean="0"/>
              <a:t>).</a:t>
            </a:r>
            <a:endParaRPr lang="ru-RU" sz="3200" dirty="0"/>
          </a:p>
          <a:p>
            <a:pPr marL="514350" indent="-514350">
              <a:buFont typeface="+mj-lt"/>
              <a:buAutoNum type="romanUcPeriod"/>
            </a:pPr>
            <a:r>
              <a:rPr lang="ru-RU" sz="3200" dirty="0"/>
              <a:t>Восточный и западный типы </a:t>
            </a:r>
            <a:r>
              <a:rPr lang="ru-RU" sz="3200" dirty="0" smtClean="0"/>
              <a:t>культуры.</a:t>
            </a:r>
            <a:endParaRPr lang="ru-RU" sz="3200" dirty="0"/>
          </a:p>
          <a:p>
            <a:pPr marL="514350" indent="-514350">
              <a:buFont typeface="+mj-lt"/>
              <a:buAutoNum type="romanUcPeriod"/>
            </a:pPr>
            <a:r>
              <a:rPr lang="ru-RU" sz="3200" dirty="0"/>
              <a:t>Типология по хронологическому </a:t>
            </a:r>
            <a:r>
              <a:rPr lang="ru-RU" sz="3200" dirty="0" smtClean="0"/>
              <a:t>критерию.</a:t>
            </a:r>
            <a:endParaRPr lang="ru-RU" sz="3200" dirty="0"/>
          </a:p>
          <a:p>
            <a:pPr marL="514350" indent="-514350">
              <a:buFont typeface="+mj-lt"/>
              <a:buAutoNum type="romanUcPeriod"/>
            </a:pPr>
            <a:r>
              <a:rPr lang="ru-RU" sz="3200" dirty="0"/>
              <a:t>Понятие «маргинальная </a:t>
            </a:r>
            <a:r>
              <a:rPr lang="ru-RU" sz="3200" dirty="0" smtClean="0"/>
              <a:t>культура.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Типология культур по религиозной принадлежности (Маркс Вебер)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Индо-буддистский</a:t>
            </a:r>
            <a:r>
              <a:rPr lang="ru-RU" sz="3200" dirty="0"/>
              <a:t> -  отстранение, уход человека от мира.</a:t>
            </a:r>
            <a:endParaRPr lang="en-US" sz="3200" dirty="0"/>
          </a:p>
          <a:p>
            <a:r>
              <a:rPr lang="ru-RU" sz="3200" b="1" dirty="0"/>
              <a:t>Китайско-конфуцианский - </a:t>
            </a:r>
            <a:r>
              <a:rPr lang="ru-RU" sz="3200" dirty="0"/>
              <a:t> приспособление человека к миру, к окружающей его природной и социальной среде.</a:t>
            </a:r>
            <a:endParaRPr lang="en-US" sz="3200" dirty="0"/>
          </a:p>
          <a:p>
            <a:r>
              <a:rPr lang="ru-RU" sz="3200" b="1" dirty="0"/>
              <a:t>Христианский - </a:t>
            </a:r>
            <a:r>
              <a:rPr lang="ru-RU" sz="3200" dirty="0"/>
              <a:t>ориентация на изменение, преобразование человеком мира.</a:t>
            </a:r>
            <a:endParaRPr lang="en-US" sz="3200" dirty="0"/>
          </a:p>
          <a:p>
            <a:pPr marL="457200" indent="-457200">
              <a:buFont typeface="+mj-lt"/>
              <a:buAutoNum type="alphaLcParenR"/>
            </a:pP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II.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Восточный и западный типы культуры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26732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2786082" cy="391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Восточная культура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Созерцательность  (принцип </a:t>
            </a:r>
            <a:r>
              <a:rPr lang="ru-RU" sz="2000" dirty="0" err="1"/>
              <a:t>недеяния</a:t>
            </a:r>
            <a:r>
              <a:rPr lang="ru-RU" sz="20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Рациональность основана:</a:t>
            </a:r>
          </a:p>
          <a:p>
            <a:pPr>
              <a:buNone/>
            </a:pPr>
            <a:r>
              <a:rPr lang="ru-RU" sz="2000" dirty="0"/>
              <a:t>	 на господстве веры и </a:t>
            </a:r>
          </a:p>
          <a:p>
            <a:pPr>
              <a:buNone/>
            </a:pPr>
            <a:r>
              <a:rPr lang="ru-RU" sz="2000" dirty="0"/>
              <a:t>	на коллективном отношении к миру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Коллективный способ передачи ценностей и норм культуры</a:t>
            </a:r>
          </a:p>
          <a:p>
            <a:r>
              <a:rPr lang="ru-RU" sz="2000" dirty="0"/>
              <a:t>Всеобщее  послушание</a:t>
            </a:r>
          </a:p>
          <a:p>
            <a:pPr>
              <a:buNone/>
            </a:pPr>
            <a:endParaRPr lang="ru-RU" sz="1800" dirty="0"/>
          </a:p>
          <a:p>
            <a:r>
              <a:rPr lang="ru-RU" b="1" dirty="0"/>
              <a:t>Западная культура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Практическая ориентация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Рациональность основана:</a:t>
            </a:r>
          </a:p>
          <a:p>
            <a:pPr>
              <a:buNone/>
            </a:pPr>
            <a:r>
              <a:rPr lang="ru-RU" sz="2000" dirty="0"/>
              <a:t>	 на объективном познании мира  </a:t>
            </a:r>
          </a:p>
          <a:p>
            <a:pPr>
              <a:buNone/>
            </a:pPr>
            <a:r>
              <a:rPr lang="ru-RU" sz="2000" dirty="0"/>
              <a:t>	на власти права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личностный способ передачи ценностей и норм культуры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Научно-технический прогресс</a:t>
            </a:r>
          </a:p>
          <a:p>
            <a:pPr>
              <a:buFont typeface="Wingdings" pitchFamily="2" charset="2"/>
              <a:buChar char="Ø"/>
            </a:pPr>
            <a:endParaRPr lang="ru-RU" sz="1800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377</TotalTime>
  <Words>470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ТЕМА 7. Философия культуры</vt:lpstr>
      <vt:lpstr>План изучения темы:</vt:lpstr>
      <vt:lpstr>Определение понятия  «культура»  (более 300-х.)</vt:lpstr>
      <vt:lpstr>Культура</vt:lpstr>
      <vt:lpstr>Элементы и структура культуры </vt:lpstr>
      <vt:lpstr>Типология культуры</vt:lpstr>
      <vt:lpstr>I. Типология культур по религиозной принадлежности (Маркс Вебер)</vt:lpstr>
      <vt:lpstr>II. Восточный и западный типы культуры</vt:lpstr>
      <vt:lpstr>Презентация PowerPoint</vt:lpstr>
      <vt:lpstr>III. Типология по хронологическому критерию</vt:lpstr>
      <vt:lpstr>Презентация PowerPoint</vt:lpstr>
      <vt:lpstr>Презентация PowerPoint</vt:lpstr>
      <vt:lpstr>Маргинальные культуры – это культуры, соединяющие черты востока и запада</vt:lpstr>
      <vt:lpstr>Маргинальная культура:     а) культура, соединяющая черты востока и запада;   б) совокупность локальных культур (субкультур), базисные принципы которых оцениваются с точки зрения господствующего культурного канона как чуждые или враждебные  </vt:lpstr>
      <vt:lpstr>IV. Маргинальная культура (вариант Б)</vt:lpstr>
      <vt:lpstr>Субкультура - система норм и ценностей, отличающих группу от большинства общества</vt:lpstr>
      <vt:lpstr>Массовая / элитарная культура </vt:lpstr>
      <vt:lpstr>Презентация PowerPoint</vt:lpstr>
      <vt:lpstr>Презентация PowerPoint</vt:lpstr>
      <vt:lpstr>Социальные функции культуры</vt:lpstr>
      <vt:lpstr>Материальная культура - это </vt:lpstr>
      <vt:lpstr>Духовная культура – это:  </vt:lpstr>
      <vt:lpstr>философские подходы  к пониманию культуры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Философия культуры</dc:title>
  <dc:creator>LEXUS</dc:creator>
  <cp:lastModifiedBy>Admin</cp:lastModifiedBy>
  <cp:revision>97</cp:revision>
  <dcterms:created xsi:type="dcterms:W3CDTF">2009-11-30T17:44:45Z</dcterms:created>
  <dcterms:modified xsi:type="dcterms:W3CDTF">2019-09-27T12:19:27Z</dcterms:modified>
</cp:coreProperties>
</file>