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9"/>
  </p:notesMasterIdLst>
  <p:sldIdLst>
    <p:sldId id="374" r:id="rId2"/>
    <p:sldId id="375" r:id="rId3"/>
    <p:sldId id="412" r:id="rId4"/>
    <p:sldId id="377" r:id="rId5"/>
    <p:sldId id="372" r:id="rId6"/>
    <p:sldId id="378" r:id="rId7"/>
    <p:sldId id="379" r:id="rId8"/>
    <p:sldId id="397" r:id="rId9"/>
    <p:sldId id="382" r:id="rId10"/>
    <p:sldId id="383" r:id="rId11"/>
    <p:sldId id="388" r:id="rId12"/>
    <p:sldId id="403" r:id="rId13"/>
    <p:sldId id="398" r:id="rId14"/>
    <p:sldId id="399" r:id="rId15"/>
    <p:sldId id="400" r:id="rId16"/>
    <p:sldId id="401" r:id="rId17"/>
    <p:sldId id="402" r:id="rId18"/>
    <p:sldId id="404" r:id="rId19"/>
    <p:sldId id="422" r:id="rId20"/>
    <p:sldId id="420" r:id="rId21"/>
    <p:sldId id="421" r:id="rId22"/>
    <p:sldId id="405" r:id="rId23"/>
    <p:sldId id="408" r:id="rId24"/>
    <p:sldId id="413" r:id="rId25"/>
    <p:sldId id="414" r:id="rId26"/>
    <p:sldId id="428" r:id="rId27"/>
    <p:sldId id="415" r:id="rId28"/>
  </p:sldIdLst>
  <p:sldSz cx="9144000" cy="6858000" type="screen4x3"/>
  <p:notesSz cx="6858000" cy="9144000"/>
  <p:defaultTextStyle>
    <a:defPPr>
      <a:defRPr lang="ru-RU"/>
    </a:defPPr>
    <a:lvl1pPr algn="l" rtl="0" eaLnBrk="0" fontAlgn="base" hangingPunct="0">
      <a:spcBef>
        <a:spcPct val="0"/>
      </a:spcBef>
      <a:spcAft>
        <a:spcPct val="0"/>
      </a:spcAft>
      <a:defRPr i="1" kern="1200">
        <a:solidFill>
          <a:schemeClr val="tx1"/>
        </a:solidFill>
        <a:latin typeface="Times New Roman" panose="02020603050405020304" pitchFamily="18" charset="0"/>
        <a:ea typeface="+mn-ea"/>
        <a:cs typeface="Times New Roman" panose="02020603050405020304" pitchFamily="18" charset="0"/>
      </a:defRPr>
    </a:lvl1pPr>
    <a:lvl2pPr marL="457200" algn="l" rtl="0" eaLnBrk="0" fontAlgn="base" hangingPunct="0">
      <a:spcBef>
        <a:spcPct val="0"/>
      </a:spcBef>
      <a:spcAft>
        <a:spcPct val="0"/>
      </a:spcAft>
      <a:defRPr i="1" kern="1200">
        <a:solidFill>
          <a:schemeClr val="tx1"/>
        </a:solidFill>
        <a:latin typeface="Times New Roman" panose="02020603050405020304" pitchFamily="18" charset="0"/>
        <a:ea typeface="+mn-ea"/>
        <a:cs typeface="Times New Roman" panose="02020603050405020304" pitchFamily="18" charset="0"/>
      </a:defRPr>
    </a:lvl2pPr>
    <a:lvl3pPr marL="914400" algn="l" rtl="0" eaLnBrk="0" fontAlgn="base" hangingPunct="0">
      <a:spcBef>
        <a:spcPct val="0"/>
      </a:spcBef>
      <a:spcAft>
        <a:spcPct val="0"/>
      </a:spcAft>
      <a:defRPr i="1" kern="1200">
        <a:solidFill>
          <a:schemeClr val="tx1"/>
        </a:solidFill>
        <a:latin typeface="Times New Roman" panose="02020603050405020304" pitchFamily="18" charset="0"/>
        <a:ea typeface="+mn-ea"/>
        <a:cs typeface="Times New Roman" panose="02020603050405020304" pitchFamily="18" charset="0"/>
      </a:defRPr>
    </a:lvl3pPr>
    <a:lvl4pPr marL="1371600" algn="l" rtl="0" eaLnBrk="0" fontAlgn="base" hangingPunct="0">
      <a:spcBef>
        <a:spcPct val="0"/>
      </a:spcBef>
      <a:spcAft>
        <a:spcPct val="0"/>
      </a:spcAft>
      <a:defRPr i="1" kern="1200">
        <a:solidFill>
          <a:schemeClr val="tx1"/>
        </a:solidFill>
        <a:latin typeface="Times New Roman" panose="02020603050405020304" pitchFamily="18" charset="0"/>
        <a:ea typeface="+mn-ea"/>
        <a:cs typeface="Times New Roman" panose="02020603050405020304" pitchFamily="18" charset="0"/>
      </a:defRPr>
    </a:lvl4pPr>
    <a:lvl5pPr marL="1828800" algn="l" rtl="0" eaLnBrk="0" fontAlgn="base" hangingPunct="0">
      <a:spcBef>
        <a:spcPct val="0"/>
      </a:spcBef>
      <a:spcAft>
        <a:spcPct val="0"/>
      </a:spcAft>
      <a:defRPr i="1" kern="1200">
        <a:solidFill>
          <a:schemeClr val="tx1"/>
        </a:solidFill>
        <a:latin typeface="Times New Roman" panose="02020603050405020304" pitchFamily="18" charset="0"/>
        <a:ea typeface="+mn-ea"/>
        <a:cs typeface="Times New Roman" panose="02020603050405020304" pitchFamily="18" charset="0"/>
      </a:defRPr>
    </a:lvl5pPr>
    <a:lvl6pPr marL="2286000" algn="l" defTabSz="914400" rtl="0" eaLnBrk="1" latinLnBrk="0" hangingPunct="1">
      <a:defRPr i="1" kern="1200">
        <a:solidFill>
          <a:schemeClr val="tx1"/>
        </a:solidFill>
        <a:latin typeface="Times New Roman" panose="02020603050405020304" pitchFamily="18" charset="0"/>
        <a:ea typeface="+mn-ea"/>
        <a:cs typeface="Times New Roman" panose="02020603050405020304" pitchFamily="18" charset="0"/>
      </a:defRPr>
    </a:lvl6pPr>
    <a:lvl7pPr marL="2743200" algn="l" defTabSz="914400" rtl="0" eaLnBrk="1" latinLnBrk="0" hangingPunct="1">
      <a:defRPr i="1" kern="1200">
        <a:solidFill>
          <a:schemeClr val="tx1"/>
        </a:solidFill>
        <a:latin typeface="Times New Roman" panose="02020603050405020304" pitchFamily="18" charset="0"/>
        <a:ea typeface="+mn-ea"/>
        <a:cs typeface="Times New Roman" panose="02020603050405020304" pitchFamily="18" charset="0"/>
      </a:defRPr>
    </a:lvl7pPr>
    <a:lvl8pPr marL="3200400" algn="l" defTabSz="914400" rtl="0" eaLnBrk="1" latinLnBrk="0" hangingPunct="1">
      <a:defRPr i="1" kern="1200">
        <a:solidFill>
          <a:schemeClr val="tx1"/>
        </a:solidFill>
        <a:latin typeface="Times New Roman" panose="02020603050405020304" pitchFamily="18" charset="0"/>
        <a:ea typeface="+mn-ea"/>
        <a:cs typeface="Times New Roman" panose="02020603050405020304" pitchFamily="18" charset="0"/>
      </a:defRPr>
    </a:lvl8pPr>
    <a:lvl9pPr marL="3657600" algn="l" defTabSz="914400" rtl="0" eaLnBrk="1" latinLnBrk="0" hangingPunct="1">
      <a:defRPr i="1" kern="1200">
        <a:solidFill>
          <a:schemeClr val="tx1"/>
        </a:solidFill>
        <a:latin typeface="Times New Roman" panose="02020603050405020304" pitchFamily="18" charset="0"/>
        <a:ea typeface="+mn-ea"/>
        <a:cs typeface="Times New Roman" panose="02020603050405020304" pitchFamily="18" charset="0"/>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546"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i="0" smtClean="0">
                <a:latin typeface="Times New Roman" charset="0"/>
                <a:cs typeface="Times New Roman" charset="0"/>
              </a:defRPr>
            </a:lvl1pPr>
          </a:lstStyle>
          <a:p>
            <a:pPr>
              <a:defRPr/>
            </a:pPr>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i="0" smtClean="0">
                <a:latin typeface="Times New Roman" charset="0"/>
                <a:cs typeface="Times New Roman" charset="0"/>
              </a:defRPr>
            </a:lvl1pPr>
          </a:lstStyle>
          <a:p>
            <a:pPr>
              <a:defRPr/>
            </a:pPr>
            <a:fld id="{7C62772D-6C76-45BF-B82D-3E544223E13D}" type="datetimeFigureOut">
              <a:rPr lang="ru-RU"/>
              <a:pPr>
                <a:defRPr/>
              </a:pPr>
              <a:t>26.09.2019</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ru-RU" noProof="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noProof="0"/>
              <a:t>Образец текста</a:t>
            </a:r>
          </a:p>
          <a:p>
            <a:pPr lvl="1"/>
            <a:r>
              <a:rPr lang="ru-RU" noProof="0"/>
              <a:t>Второй уровень</a:t>
            </a:r>
          </a:p>
          <a:p>
            <a:pPr lvl="2"/>
            <a:r>
              <a:rPr lang="ru-RU" noProof="0"/>
              <a:t>Третий уровень</a:t>
            </a:r>
          </a:p>
          <a:p>
            <a:pPr lvl="3"/>
            <a:r>
              <a:rPr lang="ru-RU" noProof="0"/>
              <a:t>Четвертый уровень</a:t>
            </a:r>
          </a:p>
          <a:p>
            <a:pPr lvl="4"/>
            <a:r>
              <a:rPr lang="ru-RU" noProof="0"/>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i="0" smtClean="0">
                <a:latin typeface="Times New Roman" charset="0"/>
                <a:cs typeface="Times New Roman" charset="0"/>
              </a:defRPr>
            </a:lvl1pPr>
          </a:lstStyle>
          <a:p>
            <a:pPr>
              <a:defRPr/>
            </a:pPr>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i="0"/>
            </a:lvl1pPr>
          </a:lstStyle>
          <a:p>
            <a:fld id="{714CC4F2-FC45-4DC7-84E1-1F104D7DFD47}" type="slidenum">
              <a:rPr lang="ru-RU" altLang="ru-RU"/>
              <a:pPr/>
              <a:t>‹#›</a:t>
            </a:fld>
            <a:endParaRPr lang="ru-RU" altLang="ru-RU"/>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43000" y="1122363"/>
            <a:ext cx="6858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p:cNvSpPr>
            <a:spLocks noGrp="1"/>
          </p:cNvSpPr>
          <p:nvPr>
            <p:ph type="dt" sz="quarter" idx="10"/>
          </p:nvPr>
        </p:nvSpPr>
        <p:spPr/>
        <p:txBody>
          <a:bodyPr/>
          <a:lstStyle>
            <a:lvl1pPr>
              <a:defRPr/>
            </a:lvl1pPr>
          </a:lstStyle>
          <a:p>
            <a:pPr>
              <a:defRPr/>
            </a:pPr>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fld id="{F95F4AF7-151E-4EDB-9E2D-F8B30C6ADF46}" type="slidenum">
              <a:rPr lang="ru-RU" altLang="ru-RU"/>
              <a:pPr/>
              <a:t>‹#›</a:t>
            </a:fld>
            <a:endParaRPr lang="ru-RU" altLang="ru-RU"/>
          </a:p>
        </p:txBody>
      </p:sp>
    </p:spTree>
    <p:extLst>
      <p:ext uri="{BB962C8B-B14F-4D97-AF65-F5344CB8AC3E}">
        <p14:creationId xmlns="" xmlns:p14="http://schemas.microsoft.com/office/powerpoint/2010/main" val="25637238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quarter" idx="10"/>
          </p:nvPr>
        </p:nvSpPr>
        <p:spPr/>
        <p:txBody>
          <a:bodyPr/>
          <a:lstStyle>
            <a:lvl1pPr>
              <a:defRPr/>
            </a:lvl1pPr>
          </a:lstStyle>
          <a:p>
            <a:pPr>
              <a:defRPr/>
            </a:pPr>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fld id="{F23AB662-01CE-40AE-A592-6EDB4CD45EEF}" type="slidenum">
              <a:rPr lang="ru-RU" altLang="ru-RU"/>
              <a:pPr/>
              <a:t>‹#›</a:t>
            </a:fld>
            <a:endParaRPr lang="ru-RU" altLang="ru-RU"/>
          </a:p>
        </p:txBody>
      </p:sp>
    </p:spTree>
    <p:extLst>
      <p:ext uri="{BB962C8B-B14F-4D97-AF65-F5344CB8AC3E}">
        <p14:creationId xmlns="" xmlns:p14="http://schemas.microsoft.com/office/powerpoint/2010/main" val="1338687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381000"/>
            <a:ext cx="1905000" cy="5486400"/>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1066800" y="381000"/>
            <a:ext cx="5562600" cy="548640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quarter" idx="10"/>
          </p:nvPr>
        </p:nvSpPr>
        <p:spPr/>
        <p:txBody>
          <a:bodyPr/>
          <a:lstStyle>
            <a:lvl1pPr>
              <a:defRPr/>
            </a:lvl1pPr>
          </a:lstStyle>
          <a:p>
            <a:pPr>
              <a:defRPr/>
            </a:pPr>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fld id="{5C6EE77B-17B9-48A1-9FFB-7D448DE7076D}" type="slidenum">
              <a:rPr lang="ru-RU" altLang="ru-RU"/>
              <a:pPr/>
              <a:t>‹#›</a:t>
            </a:fld>
            <a:endParaRPr lang="ru-RU" altLang="ru-RU"/>
          </a:p>
        </p:txBody>
      </p:sp>
    </p:spTree>
    <p:extLst>
      <p:ext uri="{BB962C8B-B14F-4D97-AF65-F5344CB8AC3E}">
        <p14:creationId xmlns="" xmlns:p14="http://schemas.microsoft.com/office/powerpoint/2010/main" val="28999482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quarter" idx="10"/>
          </p:nvPr>
        </p:nvSpPr>
        <p:spPr/>
        <p:txBody>
          <a:bodyPr/>
          <a:lstStyle>
            <a:lvl1pPr>
              <a:defRPr/>
            </a:lvl1pPr>
          </a:lstStyle>
          <a:p>
            <a:pPr>
              <a:defRPr/>
            </a:pPr>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fld id="{CD6B60F6-A153-46C6-BE1B-7979351520F2}" type="slidenum">
              <a:rPr lang="ru-RU" altLang="ru-RU"/>
              <a:pPr/>
              <a:t>‹#›</a:t>
            </a:fld>
            <a:endParaRPr lang="ru-RU" altLang="ru-RU"/>
          </a:p>
        </p:txBody>
      </p:sp>
    </p:spTree>
    <p:extLst>
      <p:ext uri="{BB962C8B-B14F-4D97-AF65-F5344CB8AC3E}">
        <p14:creationId xmlns="" xmlns:p14="http://schemas.microsoft.com/office/powerpoint/2010/main" val="8405534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3888" y="1709738"/>
            <a:ext cx="78867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ru-RU"/>
              <a:t>Образец текста</a:t>
            </a:r>
          </a:p>
        </p:txBody>
      </p:sp>
      <p:sp>
        <p:nvSpPr>
          <p:cNvPr id="4" name="Дата 3"/>
          <p:cNvSpPr>
            <a:spLocks noGrp="1"/>
          </p:cNvSpPr>
          <p:nvPr>
            <p:ph type="dt" sz="quarter" idx="10"/>
          </p:nvPr>
        </p:nvSpPr>
        <p:spPr/>
        <p:txBody>
          <a:bodyPr/>
          <a:lstStyle>
            <a:lvl1pPr>
              <a:defRPr/>
            </a:lvl1pPr>
          </a:lstStyle>
          <a:p>
            <a:pPr>
              <a:defRPr/>
            </a:pPr>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fld id="{B718B2DC-AAE9-4A3D-89AB-06A7D08CD8EC}" type="slidenum">
              <a:rPr lang="ru-RU" altLang="ru-RU"/>
              <a:pPr/>
              <a:t>‹#›</a:t>
            </a:fld>
            <a:endParaRPr lang="ru-RU" altLang="ru-RU"/>
          </a:p>
        </p:txBody>
      </p:sp>
    </p:spTree>
    <p:extLst>
      <p:ext uri="{BB962C8B-B14F-4D97-AF65-F5344CB8AC3E}">
        <p14:creationId xmlns="" xmlns:p14="http://schemas.microsoft.com/office/powerpoint/2010/main" val="10053665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1066800" y="1752600"/>
            <a:ext cx="3733800" cy="41148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953000" y="1752600"/>
            <a:ext cx="3733800" cy="41148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quarter" idx="10"/>
          </p:nvPr>
        </p:nvSpPr>
        <p:spPr/>
        <p:txBody>
          <a:bodyPr/>
          <a:lstStyle>
            <a:lvl1pPr>
              <a:defRPr/>
            </a:lvl1pPr>
          </a:lstStyle>
          <a:p>
            <a:pPr>
              <a:defRPr/>
            </a:pPr>
            <a:endParaRPr lang="ru-RU"/>
          </a:p>
        </p:txBody>
      </p:sp>
      <p:sp>
        <p:nvSpPr>
          <p:cNvPr id="6" name="Нижний колонтитул 5"/>
          <p:cNvSpPr>
            <a:spLocks noGrp="1"/>
          </p:cNvSpPr>
          <p:nvPr>
            <p:ph type="ftr" sz="quarter" idx="11"/>
          </p:nvPr>
        </p:nvSpPr>
        <p:spPr/>
        <p:txBody>
          <a:bodyPr/>
          <a:lstStyle>
            <a:lvl1pPr>
              <a:defRPr/>
            </a:lvl1pPr>
          </a:lstStyle>
          <a:p>
            <a:pPr>
              <a:defRPr/>
            </a:pPr>
            <a:endParaRPr lang="ru-RU"/>
          </a:p>
        </p:txBody>
      </p:sp>
      <p:sp>
        <p:nvSpPr>
          <p:cNvPr id="7" name="Номер слайда 6"/>
          <p:cNvSpPr>
            <a:spLocks noGrp="1"/>
          </p:cNvSpPr>
          <p:nvPr>
            <p:ph type="sldNum" sz="quarter" idx="12"/>
          </p:nvPr>
        </p:nvSpPr>
        <p:spPr/>
        <p:txBody>
          <a:bodyPr/>
          <a:lstStyle>
            <a:lvl1pPr>
              <a:defRPr/>
            </a:lvl1pPr>
          </a:lstStyle>
          <a:p>
            <a:fld id="{3285A1A2-9C1B-444D-A9DD-2A2185BB77DF}" type="slidenum">
              <a:rPr lang="ru-RU" altLang="ru-RU"/>
              <a:pPr/>
              <a:t>‹#›</a:t>
            </a:fld>
            <a:endParaRPr lang="ru-RU" altLang="ru-RU"/>
          </a:p>
        </p:txBody>
      </p:sp>
    </p:spTree>
    <p:extLst>
      <p:ext uri="{BB962C8B-B14F-4D97-AF65-F5344CB8AC3E}">
        <p14:creationId xmlns="" xmlns:p14="http://schemas.microsoft.com/office/powerpoint/2010/main" val="35090633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365125"/>
            <a:ext cx="7886700" cy="1325563"/>
          </a:xfrm>
        </p:spPr>
        <p:txBody>
          <a:bodyPr/>
          <a:lstStyle/>
          <a:p>
            <a:r>
              <a:rPr lang="ru-RU"/>
              <a:t>Образец заголовка</a:t>
            </a:r>
          </a:p>
        </p:txBody>
      </p:sp>
      <p:sp>
        <p:nvSpPr>
          <p:cNvPr id="3" name="Текст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630238" y="2505075"/>
            <a:ext cx="386873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4629150" y="2505075"/>
            <a:ext cx="38877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quarter" idx="10"/>
          </p:nvPr>
        </p:nvSpPr>
        <p:spPr/>
        <p:txBody>
          <a:bodyPr/>
          <a:lstStyle>
            <a:lvl1pPr>
              <a:defRPr/>
            </a:lvl1pPr>
          </a:lstStyle>
          <a:p>
            <a:pPr>
              <a:defRPr/>
            </a:pPr>
            <a:endParaRPr lang="ru-RU"/>
          </a:p>
        </p:txBody>
      </p:sp>
      <p:sp>
        <p:nvSpPr>
          <p:cNvPr id="8" name="Нижний колонтитул 7"/>
          <p:cNvSpPr>
            <a:spLocks noGrp="1"/>
          </p:cNvSpPr>
          <p:nvPr>
            <p:ph type="ftr" sz="quarter" idx="11"/>
          </p:nvPr>
        </p:nvSpPr>
        <p:spPr/>
        <p:txBody>
          <a:bodyPr/>
          <a:lstStyle>
            <a:lvl1pPr>
              <a:defRPr/>
            </a:lvl1pPr>
          </a:lstStyle>
          <a:p>
            <a:pPr>
              <a:defRPr/>
            </a:pPr>
            <a:endParaRPr lang="ru-RU"/>
          </a:p>
        </p:txBody>
      </p:sp>
      <p:sp>
        <p:nvSpPr>
          <p:cNvPr id="9" name="Номер слайда 8"/>
          <p:cNvSpPr>
            <a:spLocks noGrp="1"/>
          </p:cNvSpPr>
          <p:nvPr>
            <p:ph type="sldNum" sz="quarter" idx="12"/>
          </p:nvPr>
        </p:nvSpPr>
        <p:spPr/>
        <p:txBody>
          <a:bodyPr/>
          <a:lstStyle>
            <a:lvl1pPr>
              <a:defRPr/>
            </a:lvl1pPr>
          </a:lstStyle>
          <a:p>
            <a:fld id="{50BA3967-4DF6-4098-8F38-C5B39DEBD0C5}" type="slidenum">
              <a:rPr lang="ru-RU" altLang="ru-RU"/>
              <a:pPr/>
              <a:t>‹#›</a:t>
            </a:fld>
            <a:endParaRPr lang="ru-RU" altLang="ru-RU"/>
          </a:p>
        </p:txBody>
      </p:sp>
    </p:spTree>
    <p:extLst>
      <p:ext uri="{BB962C8B-B14F-4D97-AF65-F5344CB8AC3E}">
        <p14:creationId xmlns="" xmlns:p14="http://schemas.microsoft.com/office/powerpoint/2010/main" val="8218732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quarter" idx="10"/>
          </p:nvPr>
        </p:nvSpPr>
        <p:spPr/>
        <p:txBody>
          <a:bodyPr/>
          <a:lstStyle>
            <a:lvl1pPr>
              <a:defRPr/>
            </a:lvl1pPr>
          </a:lstStyle>
          <a:p>
            <a:pPr>
              <a:defRPr/>
            </a:pPr>
            <a:endParaRPr lang="ru-RU"/>
          </a:p>
        </p:txBody>
      </p:sp>
      <p:sp>
        <p:nvSpPr>
          <p:cNvPr id="4" name="Нижний колонтитул 3"/>
          <p:cNvSpPr>
            <a:spLocks noGrp="1"/>
          </p:cNvSpPr>
          <p:nvPr>
            <p:ph type="ftr" sz="quarter" idx="11"/>
          </p:nvPr>
        </p:nvSpPr>
        <p:spPr/>
        <p:txBody>
          <a:bodyPr/>
          <a:lstStyle>
            <a:lvl1pPr>
              <a:defRPr/>
            </a:lvl1pPr>
          </a:lstStyle>
          <a:p>
            <a:pPr>
              <a:defRPr/>
            </a:pPr>
            <a:endParaRPr lang="ru-RU"/>
          </a:p>
        </p:txBody>
      </p:sp>
      <p:sp>
        <p:nvSpPr>
          <p:cNvPr id="5" name="Номер слайда 4"/>
          <p:cNvSpPr>
            <a:spLocks noGrp="1"/>
          </p:cNvSpPr>
          <p:nvPr>
            <p:ph type="sldNum" sz="quarter" idx="12"/>
          </p:nvPr>
        </p:nvSpPr>
        <p:spPr/>
        <p:txBody>
          <a:bodyPr/>
          <a:lstStyle>
            <a:lvl1pPr>
              <a:defRPr/>
            </a:lvl1pPr>
          </a:lstStyle>
          <a:p>
            <a:fld id="{974229FA-8E04-4AB4-93E6-FC05280EBD4B}" type="slidenum">
              <a:rPr lang="ru-RU" altLang="ru-RU"/>
              <a:pPr/>
              <a:t>‹#›</a:t>
            </a:fld>
            <a:endParaRPr lang="ru-RU" altLang="ru-RU"/>
          </a:p>
        </p:txBody>
      </p:sp>
    </p:spTree>
    <p:extLst>
      <p:ext uri="{BB962C8B-B14F-4D97-AF65-F5344CB8AC3E}">
        <p14:creationId xmlns="" xmlns:p14="http://schemas.microsoft.com/office/powerpoint/2010/main" val="37469633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quarter" idx="10"/>
          </p:nvPr>
        </p:nvSpPr>
        <p:spPr/>
        <p:txBody>
          <a:bodyPr/>
          <a:lstStyle>
            <a:lvl1pPr>
              <a:defRPr/>
            </a:lvl1pPr>
          </a:lstStyle>
          <a:p>
            <a:pPr>
              <a:defRPr/>
            </a:pPr>
            <a:endParaRPr lang="ru-RU"/>
          </a:p>
        </p:txBody>
      </p:sp>
      <p:sp>
        <p:nvSpPr>
          <p:cNvPr id="3" name="Нижний колонтитул 2"/>
          <p:cNvSpPr>
            <a:spLocks noGrp="1"/>
          </p:cNvSpPr>
          <p:nvPr>
            <p:ph type="ftr" sz="quarter" idx="11"/>
          </p:nvPr>
        </p:nvSpPr>
        <p:spPr/>
        <p:txBody>
          <a:bodyPr/>
          <a:lstStyle>
            <a:lvl1pPr>
              <a:defRPr/>
            </a:lvl1pPr>
          </a:lstStyle>
          <a:p>
            <a:pPr>
              <a:defRPr/>
            </a:pPr>
            <a:endParaRPr lang="ru-RU"/>
          </a:p>
        </p:txBody>
      </p:sp>
      <p:sp>
        <p:nvSpPr>
          <p:cNvPr id="4" name="Номер слайда 3"/>
          <p:cNvSpPr>
            <a:spLocks noGrp="1"/>
          </p:cNvSpPr>
          <p:nvPr>
            <p:ph type="sldNum" sz="quarter" idx="12"/>
          </p:nvPr>
        </p:nvSpPr>
        <p:spPr/>
        <p:txBody>
          <a:bodyPr/>
          <a:lstStyle>
            <a:lvl1pPr>
              <a:defRPr/>
            </a:lvl1pPr>
          </a:lstStyle>
          <a:p>
            <a:fld id="{93AA6F28-77B7-4B39-AA2E-7D5429D31CAA}" type="slidenum">
              <a:rPr lang="ru-RU" altLang="ru-RU"/>
              <a:pPr/>
              <a:t>‹#›</a:t>
            </a:fld>
            <a:endParaRPr lang="ru-RU" altLang="ru-RU"/>
          </a:p>
        </p:txBody>
      </p:sp>
    </p:spTree>
    <p:extLst>
      <p:ext uri="{BB962C8B-B14F-4D97-AF65-F5344CB8AC3E}">
        <p14:creationId xmlns="" xmlns:p14="http://schemas.microsoft.com/office/powerpoint/2010/main" val="22642765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457200"/>
            <a:ext cx="2949575"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quarter" idx="10"/>
          </p:nvPr>
        </p:nvSpPr>
        <p:spPr/>
        <p:txBody>
          <a:bodyPr/>
          <a:lstStyle>
            <a:lvl1pPr>
              <a:defRPr/>
            </a:lvl1pPr>
          </a:lstStyle>
          <a:p>
            <a:pPr>
              <a:defRPr/>
            </a:pPr>
            <a:endParaRPr lang="ru-RU"/>
          </a:p>
        </p:txBody>
      </p:sp>
      <p:sp>
        <p:nvSpPr>
          <p:cNvPr id="6" name="Нижний колонтитул 5"/>
          <p:cNvSpPr>
            <a:spLocks noGrp="1"/>
          </p:cNvSpPr>
          <p:nvPr>
            <p:ph type="ftr" sz="quarter" idx="11"/>
          </p:nvPr>
        </p:nvSpPr>
        <p:spPr/>
        <p:txBody>
          <a:bodyPr/>
          <a:lstStyle>
            <a:lvl1pPr>
              <a:defRPr/>
            </a:lvl1pPr>
          </a:lstStyle>
          <a:p>
            <a:pPr>
              <a:defRPr/>
            </a:pPr>
            <a:endParaRPr lang="ru-RU"/>
          </a:p>
        </p:txBody>
      </p:sp>
      <p:sp>
        <p:nvSpPr>
          <p:cNvPr id="7" name="Номер слайда 6"/>
          <p:cNvSpPr>
            <a:spLocks noGrp="1"/>
          </p:cNvSpPr>
          <p:nvPr>
            <p:ph type="sldNum" sz="quarter" idx="12"/>
          </p:nvPr>
        </p:nvSpPr>
        <p:spPr/>
        <p:txBody>
          <a:bodyPr/>
          <a:lstStyle>
            <a:lvl1pPr>
              <a:defRPr/>
            </a:lvl1pPr>
          </a:lstStyle>
          <a:p>
            <a:fld id="{9612855F-093C-46DD-A9A5-7C68012C3897}" type="slidenum">
              <a:rPr lang="ru-RU" altLang="ru-RU"/>
              <a:pPr/>
              <a:t>‹#›</a:t>
            </a:fld>
            <a:endParaRPr lang="ru-RU" altLang="ru-RU"/>
          </a:p>
        </p:txBody>
      </p:sp>
    </p:spTree>
    <p:extLst>
      <p:ext uri="{BB962C8B-B14F-4D97-AF65-F5344CB8AC3E}">
        <p14:creationId xmlns="" xmlns:p14="http://schemas.microsoft.com/office/powerpoint/2010/main" val="9454075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457200"/>
            <a:ext cx="2949575"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quarter" idx="10"/>
          </p:nvPr>
        </p:nvSpPr>
        <p:spPr/>
        <p:txBody>
          <a:bodyPr/>
          <a:lstStyle>
            <a:lvl1pPr>
              <a:defRPr/>
            </a:lvl1pPr>
          </a:lstStyle>
          <a:p>
            <a:pPr>
              <a:defRPr/>
            </a:pPr>
            <a:endParaRPr lang="ru-RU"/>
          </a:p>
        </p:txBody>
      </p:sp>
      <p:sp>
        <p:nvSpPr>
          <p:cNvPr id="6" name="Нижний колонтитул 5"/>
          <p:cNvSpPr>
            <a:spLocks noGrp="1"/>
          </p:cNvSpPr>
          <p:nvPr>
            <p:ph type="ftr" sz="quarter" idx="11"/>
          </p:nvPr>
        </p:nvSpPr>
        <p:spPr/>
        <p:txBody>
          <a:bodyPr/>
          <a:lstStyle>
            <a:lvl1pPr>
              <a:defRPr/>
            </a:lvl1pPr>
          </a:lstStyle>
          <a:p>
            <a:pPr>
              <a:defRPr/>
            </a:pPr>
            <a:endParaRPr lang="ru-RU"/>
          </a:p>
        </p:txBody>
      </p:sp>
      <p:sp>
        <p:nvSpPr>
          <p:cNvPr id="7" name="Номер слайда 6"/>
          <p:cNvSpPr>
            <a:spLocks noGrp="1"/>
          </p:cNvSpPr>
          <p:nvPr>
            <p:ph type="sldNum" sz="quarter" idx="12"/>
          </p:nvPr>
        </p:nvSpPr>
        <p:spPr/>
        <p:txBody>
          <a:bodyPr/>
          <a:lstStyle>
            <a:lvl1pPr>
              <a:defRPr/>
            </a:lvl1pPr>
          </a:lstStyle>
          <a:p>
            <a:fld id="{1512DF38-2C9C-4099-BCDD-52D54E0D5DE3}" type="slidenum">
              <a:rPr lang="ru-RU" altLang="ru-RU"/>
              <a:pPr/>
              <a:t>‹#›</a:t>
            </a:fld>
            <a:endParaRPr lang="ru-RU" altLang="ru-RU"/>
          </a:p>
        </p:txBody>
      </p:sp>
    </p:spTree>
    <p:extLst>
      <p:ext uri="{BB962C8B-B14F-4D97-AF65-F5344CB8AC3E}">
        <p14:creationId xmlns="" xmlns:p14="http://schemas.microsoft.com/office/powerpoint/2010/main" val="12050523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solidFill>
          <a:srgbClr val="906D58"/>
        </a:solidFill>
        <a:effectLst/>
      </p:bgPr>
    </p:bg>
    <p:spTree>
      <p:nvGrpSpPr>
        <p:cNvPr id="1" name=""/>
        <p:cNvGrpSpPr/>
        <p:nvPr/>
      </p:nvGrpSpPr>
      <p:grpSpPr>
        <a:xfrm>
          <a:off x="0" y="0"/>
          <a:ext cx="0" cy="0"/>
          <a:chOff x="0" y="0"/>
          <a:chExt cx="0" cy="0"/>
        </a:xfrm>
      </p:grpSpPr>
      <p:sp>
        <p:nvSpPr>
          <p:cNvPr id="11" name="Rectangle 1026" descr="Canvas"/>
          <p:cNvSpPr>
            <a:spLocks noChangeArrowheads="1"/>
          </p:cNvSpPr>
          <p:nvPr/>
        </p:nvSpPr>
        <p:spPr bwMode="white">
          <a:xfrm>
            <a:off x="528638" y="201613"/>
            <a:ext cx="8397875" cy="6467475"/>
          </a:xfrm>
          <a:prstGeom prst="rect">
            <a:avLst/>
          </a:prstGeom>
          <a:blipFill dpi="0" rotWithShape="0">
            <a:blip r:embed="rId13"/>
            <a:srcRect/>
            <a:tile tx="0" ty="0" sx="100000" sy="100000" flip="none" algn="tl"/>
          </a:blipFill>
          <a:ln w="9525">
            <a:noFill/>
            <a:miter lim="800000"/>
            <a:headEnd/>
            <a:tailEnd/>
          </a:ln>
        </p:spPr>
        <p:txBody>
          <a:bodyPr wrap="none" anchor="ctr"/>
          <a:lstStyle/>
          <a:p>
            <a:pPr algn="ctr" eaLnBrk="1" hangingPunct="1">
              <a:defRPr/>
            </a:pPr>
            <a:endParaRPr kumimoji="1" lang="ru-RU" sz="2400" i="0">
              <a:latin typeface="Times New Roman" charset="0"/>
              <a:cs typeface="Times New Roman" charset="0"/>
            </a:endParaRPr>
          </a:p>
        </p:txBody>
      </p:sp>
      <p:pic>
        <p:nvPicPr>
          <p:cNvPr id="172035" name="Picture 1027" descr="A:\minispir.GIF"/>
          <p:cNvPicPr>
            <a:picLocks noChangeAspect="1" noChangeArrowheads="1"/>
          </p:cNvPicPr>
          <p:nvPr/>
        </p:nvPicPr>
        <p:blipFill>
          <a:blip r:embed="rId14">
            <a:extLst>
              <a:ext uri="{28A0092B-C50C-407E-A947-70E740481C1C}">
                <a14:useLocalDpi xmlns="" xmlns:a14="http://schemas.microsoft.com/office/drawing/2010/main" val="0"/>
              </a:ext>
            </a:extLst>
          </a:blip>
          <a:srcRect/>
          <a:stretch>
            <a:fillRect/>
          </a:stretch>
        </p:blipFill>
        <p:spPr bwMode="ltGray">
          <a:xfrm>
            <a:off x="0" y="50800"/>
            <a:ext cx="1181100" cy="4286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3" name="Rectangle 1028" descr="Canvas"/>
          <p:cNvSpPr>
            <a:spLocks noChangeArrowheads="1"/>
          </p:cNvSpPr>
          <p:nvPr/>
        </p:nvSpPr>
        <p:spPr bwMode="white">
          <a:xfrm>
            <a:off x="596900" y="4130675"/>
            <a:ext cx="1041400" cy="457200"/>
          </a:xfrm>
          <a:prstGeom prst="rect">
            <a:avLst/>
          </a:prstGeom>
          <a:blipFill dpi="0" rotWithShape="0">
            <a:blip r:embed="rId13"/>
            <a:srcRect/>
            <a:tile tx="0" ty="0" sx="100000" sy="100000" flip="none" algn="tl"/>
          </a:blipFill>
          <a:ln w="9525">
            <a:noFill/>
            <a:miter lim="800000"/>
            <a:headEnd/>
            <a:tailEnd/>
          </a:ln>
          <a:effectLst/>
        </p:spPr>
        <p:txBody>
          <a:bodyPr wrap="none" anchor="ctr"/>
          <a:lstStyle/>
          <a:p>
            <a:pPr algn="ctr" eaLnBrk="1" hangingPunct="1">
              <a:defRPr/>
            </a:pPr>
            <a:endParaRPr kumimoji="1" lang="ru-RU" sz="2400" i="0">
              <a:latin typeface="Times New Roman" charset="0"/>
              <a:cs typeface="Times New Roman" charset="0"/>
            </a:endParaRPr>
          </a:p>
        </p:txBody>
      </p:sp>
      <p:pic>
        <p:nvPicPr>
          <p:cNvPr id="172037" name="Picture 1029" descr="A:\minispir.GIF"/>
          <p:cNvPicPr>
            <a:picLocks noChangeAspect="1" noChangeArrowheads="1"/>
          </p:cNvPicPr>
          <p:nvPr/>
        </p:nvPicPr>
        <p:blipFill>
          <a:blip r:embed="rId14">
            <a:extLst>
              <a:ext uri="{28A0092B-C50C-407E-A947-70E740481C1C}">
                <a14:useLocalDpi xmlns="" xmlns:a14="http://schemas.microsoft.com/office/drawing/2010/main" val="0"/>
              </a:ext>
            </a:extLst>
          </a:blip>
          <a:srcRect t="39999"/>
          <a:stretch>
            <a:fillRect/>
          </a:stretch>
        </p:blipFill>
        <p:spPr bwMode="ltGray">
          <a:xfrm>
            <a:off x="0" y="4222750"/>
            <a:ext cx="1181100" cy="25717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72038" name="Rectangle 6"/>
          <p:cNvSpPr>
            <a:spLocks noGrp="1" noChangeArrowheads="1"/>
          </p:cNvSpPr>
          <p:nvPr>
            <p:ph type="title"/>
          </p:nvPr>
        </p:nvSpPr>
        <p:spPr bwMode="auto">
          <a:xfrm>
            <a:off x="1066800" y="381000"/>
            <a:ext cx="76200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altLang="ru-RU"/>
              <a:t>Образец заголовка</a:t>
            </a:r>
          </a:p>
        </p:txBody>
      </p:sp>
      <p:sp>
        <p:nvSpPr>
          <p:cNvPr id="172039" name="Rectangle 7"/>
          <p:cNvSpPr>
            <a:spLocks noGrp="1" noChangeArrowheads="1"/>
          </p:cNvSpPr>
          <p:nvPr>
            <p:ph type="body" idx="1"/>
          </p:nvPr>
        </p:nvSpPr>
        <p:spPr bwMode="auto">
          <a:xfrm>
            <a:off x="1066800" y="1752600"/>
            <a:ext cx="7620000" cy="411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a:t>Образец текста</a:t>
            </a:r>
          </a:p>
          <a:p>
            <a:pPr lvl="1"/>
            <a:r>
              <a:rPr lang="ru-RU" altLang="ru-RU"/>
              <a:t>Второй уровень</a:t>
            </a:r>
          </a:p>
          <a:p>
            <a:pPr lvl="2"/>
            <a:r>
              <a:rPr lang="ru-RU" altLang="ru-RU"/>
              <a:t>Третий уровень</a:t>
            </a:r>
          </a:p>
          <a:p>
            <a:pPr lvl="3"/>
            <a:r>
              <a:rPr lang="ru-RU" altLang="ru-RU"/>
              <a:t>Четвертый уровень</a:t>
            </a:r>
          </a:p>
          <a:p>
            <a:pPr lvl="4"/>
            <a:r>
              <a:rPr lang="ru-RU" altLang="ru-RU"/>
              <a:t>Пятый уровень</a:t>
            </a:r>
          </a:p>
        </p:txBody>
      </p:sp>
      <p:sp>
        <p:nvSpPr>
          <p:cNvPr id="15" name="Rectangle 1032"/>
          <p:cNvSpPr>
            <a:spLocks noGrp="1" noChangeArrowheads="1"/>
          </p:cNvSpPr>
          <p:nvPr>
            <p:ph type="dt" sz="quarter" idx="2"/>
          </p:nvPr>
        </p:nvSpPr>
        <p:spPr bwMode="auto">
          <a:xfrm>
            <a:off x="1084263" y="6096000"/>
            <a:ext cx="1905000" cy="4572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eaLnBrk="1" hangingPunct="1">
              <a:defRPr sz="1400" i="0" smtClean="0">
                <a:latin typeface="+mn-lt"/>
                <a:cs typeface="+mn-cs"/>
              </a:defRPr>
            </a:lvl1pPr>
          </a:lstStyle>
          <a:p>
            <a:pPr>
              <a:defRPr/>
            </a:pPr>
            <a:endParaRPr lang="ru-RU"/>
          </a:p>
        </p:txBody>
      </p:sp>
      <p:sp>
        <p:nvSpPr>
          <p:cNvPr id="16" name="Rectangle 1033"/>
          <p:cNvSpPr>
            <a:spLocks noGrp="1" noChangeArrowheads="1"/>
          </p:cNvSpPr>
          <p:nvPr>
            <p:ph type="ftr" sz="quarter" idx="3"/>
          </p:nvPr>
        </p:nvSpPr>
        <p:spPr bwMode="auto">
          <a:xfrm>
            <a:off x="3522663" y="6096000"/>
            <a:ext cx="2895600" cy="4572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ctr" eaLnBrk="1" hangingPunct="1">
              <a:defRPr sz="1400" i="0" smtClean="0">
                <a:latin typeface="+mn-lt"/>
                <a:cs typeface="+mn-cs"/>
              </a:defRPr>
            </a:lvl1pPr>
          </a:lstStyle>
          <a:p>
            <a:pPr>
              <a:defRPr/>
            </a:pPr>
            <a:endParaRPr lang="ru-RU"/>
          </a:p>
        </p:txBody>
      </p:sp>
      <p:sp>
        <p:nvSpPr>
          <p:cNvPr id="17" name="Rectangle 1034"/>
          <p:cNvSpPr>
            <a:spLocks noGrp="1" noChangeArrowheads="1"/>
          </p:cNvSpPr>
          <p:nvPr>
            <p:ph type="sldNum" sz="quarter" idx="4"/>
          </p:nvPr>
        </p:nvSpPr>
        <p:spPr bwMode="auto">
          <a:xfrm>
            <a:off x="6951663" y="6096000"/>
            <a:ext cx="1905000" cy="4572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r" eaLnBrk="1" hangingPunct="1">
              <a:defRPr sz="1400" i="0"/>
            </a:lvl1pPr>
          </a:lstStyle>
          <a:p>
            <a:fld id="{A5A500D0-9286-462B-BE54-BD7ACCFA9437}" type="slidenum">
              <a:rPr lang="ru-RU" altLang="ru-RU"/>
              <a:pPr/>
              <a:t>‹#›</a:t>
            </a:fld>
            <a:endParaRPr lang="ru-RU" altLang="ru-RU"/>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2pPr>
      <a:lvl3pPr algn="ctr" rtl="0" eaLnBrk="0" fontAlgn="base" hangingPunct="0">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3pPr>
      <a:lvl4pPr algn="ctr" rtl="0" eaLnBrk="0" fontAlgn="base" hangingPunct="0">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4pPr>
      <a:lvl5pPr algn="ctr" rtl="0" eaLnBrk="0" fontAlgn="base" hangingPunct="0">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5pPr>
      <a:lvl6pPr marL="457200" algn="ctr" rtl="0" eaLnBrk="0" fontAlgn="base" hangingPunct="0">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6pPr>
      <a:lvl7pPr marL="914400" algn="ctr" rtl="0" eaLnBrk="0" fontAlgn="base" hangingPunct="0">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7pPr>
      <a:lvl8pPr marL="1371600" algn="ctr" rtl="0" eaLnBrk="0" fontAlgn="base" hangingPunct="0">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8pPr>
      <a:lvl9pPr marL="1828800" algn="ctr" rtl="0" eaLnBrk="0" fontAlgn="base" hangingPunct="0">
        <a:spcBef>
          <a:spcPct val="0"/>
        </a:spcBef>
        <a:spcAft>
          <a:spcPct val="0"/>
        </a:spcAft>
        <a:defRPr sz="4400">
          <a:solidFill>
            <a:schemeClr val="tx2"/>
          </a:solidFill>
          <a:latin typeface="Times New Roman" panose="02020603050405020304" pitchFamily="18" charset="0"/>
          <a:cs typeface="Times New Roman" panose="02020603050405020304" pitchFamily="18"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7506" name="Rectangle 2"/>
          <p:cNvSpPr>
            <a:spLocks noGrp="1" noChangeArrowheads="1"/>
          </p:cNvSpPr>
          <p:nvPr>
            <p:ph type="title"/>
          </p:nvPr>
        </p:nvSpPr>
        <p:spPr>
          <a:xfrm>
            <a:off x="684213" y="404813"/>
            <a:ext cx="8280400" cy="1368425"/>
          </a:xfrm>
        </p:spPr>
        <p:txBody>
          <a:bodyPr/>
          <a:lstStyle/>
          <a:p>
            <a:pPr>
              <a:lnSpc>
                <a:spcPct val="75000"/>
              </a:lnSpc>
            </a:pPr>
            <a:r>
              <a:rPr lang="ru-RU" altLang="ru-RU" sz="4000" b="1" i="1" dirty="0"/>
              <a:t>Тема </a:t>
            </a:r>
            <a:r>
              <a:rPr lang="en-US" altLang="ru-RU" sz="4000" b="1" i="1" dirty="0" smtClean="0"/>
              <a:t>5</a:t>
            </a:r>
            <a:r>
              <a:rPr lang="ru-RU" altLang="ru-RU" sz="4000" b="1" i="1" dirty="0" smtClean="0"/>
              <a:t>. Природа социальной реальности и основные стратегии ее исследования</a:t>
            </a:r>
            <a:endParaRPr lang="ru-RU" altLang="ru-RU" sz="4000" b="1" dirty="0"/>
          </a:p>
        </p:txBody>
      </p:sp>
      <p:sp>
        <p:nvSpPr>
          <p:cNvPr id="277507" name="Rectangle 3"/>
          <p:cNvSpPr>
            <a:spLocks noGrp="1" noChangeArrowheads="1"/>
          </p:cNvSpPr>
          <p:nvPr>
            <p:ph type="body" idx="1"/>
          </p:nvPr>
        </p:nvSpPr>
        <p:spPr>
          <a:xfrm>
            <a:off x="827088" y="2133600"/>
            <a:ext cx="8066087" cy="4464050"/>
          </a:xfrm>
        </p:spPr>
        <p:txBody>
          <a:bodyPr/>
          <a:lstStyle/>
          <a:p>
            <a:pPr marL="609600" indent="-609600">
              <a:buFontTx/>
              <a:buAutoNum type="arabicPeriod"/>
            </a:pPr>
            <a:r>
              <a:rPr lang="ru-RU" altLang="ru-RU" b="1" dirty="0"/>
              <a:t>Социальная философия: предмет, специфика и место в системе философского знания.</a:t>
            </a:r>
          </a:p>
          <a:p>
            <a:pPr marL="609600" indent="-609600">
              <a:buFontTx/>
              <a:buAutoNum type="arabicPeriod"/>
            </a:pPr>
            <a:r>
              <a:rPr lang="ru-RU" altLang="ru-RU" b="1" dirty="0"/>
              <a:t>Понятие социальной реальности. Специфика объекта и субъекта в социуме. Идеализм и материализм в истории.</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22" name="Rectangle 2"/>
          <p:cNvSpPr>
            <a:spLocks noGrp="1" noChangeArrowheads="1"/>
          </p:cNvSpPr>
          <p:nvPr>
            <p:ph type="title"/>
          </p:nvPr>
        </p:nvSpPr>
        <p:spPr>
          <a:xfrm>
            <a:off x="1066800" y="381000"/>
            <a:ext cx="7620000" cy="95250"/>
          </a:xfrm>
        </p:spPr>
        <p:txBody>
          <a:bodyPr/>
          <a:lstStyle/>
          <a:p>
            <a:pPr>
              <a:lnSpc>
                <a:spcPct val="70000"/>
              </a:lnSpc>
            </a:pPr>
            <a:r>
              <a:rPr lang="ru-RU" altLang="ru-RU" sz="3200" b="1" dirty="0"/>
              <a:t/>
            </a:r>
            <a:br>
              <a:rPr lang="ru-RU" altLang="ru-RU" sz="3200" b="1" dirty="0"/>
            </a:br>
            <a:r>
              <a:rPr lang="ru-RU" altLang="ru-RU" sz="2800" b="1" dirty="0"/>
              <a:t>2. Культурно-историческая </a:t>
            </a:r>
            <a:br>
              <a:rPr lang="ru-RU" altLang="ru-RU" sz="2800" b="1" dirty="0"/>
            </a:br>
            <a:r>
              <a:rPr lang="ru-RU" altLang="ru-RU" sz="2800" b="1" dirty="0"/>
              <a:t>(культурно-центристская) программа:</a:t>
            </a:r>
          </a:p>
        </p:txBody>
      </p:sp>
      <p:sp>
        <p:nvSpPr>
          <p:cNvPr id="286723" name="Rectangle 3"/>
          <p:cNvSpPr>
            <a:spLocks noGrp="1" noChangeArrowheads="1"/>
          </p:cNvSpPr>
          <p:nvPr>
            <p:ph type="body" idx="1"/>
          </p:nvPr>
        </p:nvSpPr>
        <p:spPr>
          <a:xfrm>
            <a:off x="611188" y="1052513"/>
            <a:ext cx="8353425" cy="5545137"/>
          </a:xfrm>
        </p:spPr>
        <p:txBody>
          <a:bodyPr/>
          <a:lstStyle/>
          <a:p>
            <a:pPr algn="just">
              <a:lnSpc>
                <a:spcPct val="80000"/>
              </a:lnSpc>
              <a:buFontTx/>
              <a:buNone/>
            </a:pPr>
            <a:r>
              <a:rPr lang="en-US" altLang="ru-RU" sz="2000" b="1" i="1" dirty="0" smtClean="0"/>
              <a:t>     </a:t>
            </a:r>
            <a:r>
              <a:rPr lang="ru-RU" altLang="ru-RU" sz="2000" b="1" i="1" dirty="0" smtClean="0"/>
              <a:t>связана </a:t>
            </a:r>
            <a:r>
              <a:rPr lang="ru-RU" altLang="ru-RU" sz="2000" b="1" i="1" dirty="0"/>
              <a:t>с осознанием отличий социальной реальности от природной и развитием таких наук о человеке и обществе, как антропология, история, </a:t>
            </a:r>
            <a:r>
              <a:rPr lang="ru-RU" altLang="ru-RU" sz="2000" b="1" i="1" dirty="0" err="1"/>
              <a:t>культурология</a:t>
            </a:r>
            <a:r>
              <a:rPr lang="ru-RU" altLang="ru-RU" sz="2000" b="1" i="1" dirty="0"/>
              <a:t>, этнология, психология и др. Произошло открытие второй (по сравнению с природой) онтологической реальности — культуры, понимание ее как феномена, обеспечивающего формирование человека и социальных связей. В рамках данной программы общество рассматривается как сверхиндивидуальная реальность, в которой воплощены моральные, эстетические, духовные ценности, культурные смыслы и образцы, обусловливающие ход всемирной истории и деятельности индивидов (Кант, Гегель, Гердер, </a:t>
            </a:r>
            <a:r>
              <a:rPr lang="ru-RU" altLang="ru-RU" sz="2000" b="1" i="1" dirty="0" err="1"/>
              <a:t>Риккерт</a:t>
            </a:r>
            <a:r>
              <a:rPr lang="ru-RU" altLang="ru-RU" sz="2000" b="1" i="1" dirty="0"/>
              <a:t>, </a:t>
            </a:r>
            <a:r>
              <a:rPr lang="ru-RU" altLang="ru-RU" sz="2000" b="1" i="1" dirty="0" err="1"/>
              <a:t>Дильтей</a:t>
            </a:r>
            <a:r>
              <a:rPr lang="ru-RU" altLang="ru-RU" sz="2000" b="1" i="1" dirty="0"/>
              <a:t>, Тейлор и др.). Ее представители исходят из того, что, во-первых, «общественная жизнь по самому существу духовна, а не материальна» (С.Л. Франк), во-вторых, «природу мы объясняем, душевную жизнь мы постигаем» (В. </a:t>
            </a:r>
            <a:r>
              <a:rPr lang="ru-RU" altLang="ru-RU" sz="2000" b="1" i="1" dirty="0" err="1"/>
              <a:t>Дильтей</a:t>
            </a:r>
            <a:r>
              <a:rPr lang="ru-RU" altLang="ru-RU" sz="2000" b="1" i="1" dirty="0"/>
              <a:t>), в-третьих, «при объяснении действительной закономерности социальной жизни» необходимо учитывать ее символический характер (П. Сорокин).</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842" name="Rectangle 2"/>
          <p:cNvSpPr>
            <a:spLocks noGrp="1" noChangeArrowheads="1"/>
          </p:cNvSpPr>
          <p:nvPr>
            <p:ph type="title"/>
          </p:nvPr>
        </p:nvSpPr>
        <p:spPr>
          <a:xfrm>
            <a:off x="1066800" y="381000"/>
            <a:ext cx="7620000" cy="455613"/>
          </a:xfrm>
        </p:spPr>
        <p:txBody>
          <a:bodyPr/>
          <a:lstStyle/>
          <a:p>
            <a:pPr>
              <a:lnSpc>
                <a:spcPct val="70000"/>
              </a:lnSpc>
            </a:pPr>
            <a:r>
              <a:rPr lang="en-US" altLang="ru-RU" sz="3600" b="1" dirty="0" smtClean="0"/>
              <a:t/>
            </a:r>
            <a:br>
              <a:rPr lang="en-US" altLang="ru-RU" sz="3600" b="1" dirty="0" smtClean="0"/>
            </a:br>
            <a:r>
              <a:rPr lang="ru-RU" altLang="ru-RU" sz="3600" b="1" dirty="0" smtClean="0"/>
              <a:t>3</a:t>
            </a:r>
            <a:r>
              <a:rPr lang="ru-RU" altLang="ru-RU" sz="3600" b="1" dirty="0"/>
              <a:t>. Психологическая и </a:t>
            </a:r>
            <a:r>
              <a:rPr lang="ru-RU" altLang="ru-RU" sz="3600" b="1" dirty="0" err="1"/>
              <a:t>социопсихологическая</a:t>
            </a:r>
            <a:r>
              <a:rPr lang="ru-RU" altLang="ru-RU" sz="3600" b="1" dirty="0"/>
              <a:t> программы</a:t>
            </a:r>
            <a:r>
              <a:rPr lang="ru-RU" altLang="ru-RU" dirty="0"/>
              <a:t> </a:t>
            </a:r>
          </a:p>
        </p:txBody>
      </p:sp>
      <p:sp>
        <p:nvSpPr>
          <p:cNvPr id="291843" name="Rectangle 3"/>
          <p:cNvSpPr>
            <a:spLocks noGrp="1" noChangeArrowheads="1"/>
          </p:cNvSpPr>
          <p:nvPr>
            <p:ph type="body" idx="1"/>
          </p:nvPr>
        </p:nvSpPr>
        <p:spPr>
          <a:xfrm>
            <a:off x="1066800" y="1196975"/>
            <a:ext cx="7620000" cy="5256213"/>
          </a:xfrm>
        </p:spPr>
        <p:txBody>
          <a:bodyPr/>
          <a:lstStyle/>
          <a:p>
            <a:pPr algn="just">
              <a:lnSpc>
                <a:spcPct val="80000"/>
              </a:lnSpc>
              <a:buFontTx/>
              <a:buNone/>
            </a:pPr>
            <a:r>
              <a:rPr lang="en-US" altLang="ru-RU" sz="3600" dirty="0" smtClean="0"/>
              <a:t>   </a:t>
            </a:r>
            <a:r>
              <a:rPr lang="ru-RU" altLang="ru-RU" sz="3600" dirty="0" smtClean="0"/>
              <a:t>объясняют </a:t>
            </a:r>
            <a:r>
              <a:rPr lang="ru-RU" altLang="ru-RU" sz="3600" dirty="0"/>
              <a:t>социальную жизнь на основе влияния на человеческое поведение психологических факторов. При этом определяющая роль отводится психологии индивида, его эмоциональным и волевым компонентам, сфере бессознательного, психологии групп и </a:t>
            </a:r>
            <a:r>
              <a:rPr lang="ru-RU" altLang="ru-RU" sz="3600" dirty="0" err="1"/>
              <a:t>межиндивидуальных</a:t>
            </a:r>
            <a:r>
              <a:rPr lang="ru-RU" altLang="ru-RU" sz="3600" dirty="0"/>
              <a:t> отношений (Г. </a:t>
            </a:r>
            <a:r>
              <a:rPr lang="ru-RU" altLang="ru-RU" sz="3600" dirty="0" err="1"/>
              <a:t>Тард</a:t>
            </a:r>
            <a:r>
              <a:rPr lang="ru-RU" altLang="ru-RU" sz="3600" dirty="0"/>
              <a:t>, З. Фрейд и др.).</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02" name="Rectangle 2"/>
          <p:cNvSpPr>
            <a:spLocks noGrp="1" noChangeArrowheads="1"/>
          </p:cNvSpPr>
          <p:nvPr>
            <p:ph type="title"/>
          </p:nvPr>
        </p:nvSpPr>
        <p:spPr>
          <a:xfrm>
            <a:off x="1066800" y="381000"/>
            <a:ext cx="7620000" cy="815975"/>
          </a:xfrm>
        </p:spPr>
        <p:txBody>
          <a:bodyPr/>
          <a:lstStyle/>
          <a:p>
            <a:pPr>
              <a:lnSpc>
                <a:spcPct val="70000"/>
              </a:lnSpc>
            </a:pPr>
            <a:r>
              <a:rPr lang="ru-RU" altLang="ru-RU" sz="3200" b="1"/>
              <a:t>4. Марксистская исследовательская программа социального развития</a:t>
            </a:r>
          </a:p>
        </p:txBody>
      </p:sp>
      <p:sp>
        <p:nvSpPr>
          <p:cNvPr id="307203" name="Rectangle 3"/>
          <p:cNvSpPr>
            <a:spLocks noGrp="1" noChangeArrowheads="1"/>
          </p:cNvSpPr>
          <p:nvPr>
            <p:ph type="body" idx="1"/>
          </p:nvPr>
        </p:nvSpPr>
        <p:spPr>
          <a:xfrm>
            <a:off x="1066800" y="1125538"/>
            <a:ext cx="7620000" cy="4741862"/>
          </a:xfrm>
        </p:spPr>
        <p:txBody>
          <a:bodyPr/>
          <a:lstStyle/>
          <a:p>
            <a:pPr>
              <a:lnSpc>
                <a:spcPct val="90000"/>
              </a:lnSpc>
            </a:pPr>
            <a:r>
              <a:rPr lang="ru-RU" altLang="ru-RU" b="1" i="1"/>
              <a:t>возникает в середине XIX в., включает в себя: </a:t>
            </a:r>
          </a:p>
          <a:p>
            <a:pPr>
              <a:lnSpc>
                <a:spcPct val="90000"/>
              </a:lnSpc>
              <a:buFontTx/>
              <a:buNone/>
            </a:pPr>
            <a:r>
              <a:rPr lang="ru-RU" altLang="ru-RU" b="1" i="1"/>
              <a:t>– классический марксизм (труды К.Маркса и Ф. Энгельса), </a:t>
            </a:r>
          </a:p>
          <a:p>
            <a:pPr>
              <a:lnSpc>
                <a:spcPct val="90000"/>
              </a:lnSpc>
              <a:buFontTx/>
              <a:buNone/>
            </a:pPr>
            <a:r>
              <a:rPr lang="ru-RU" altLang="ru-RU" b="1" i="1"/>
              <a:t>– ленинскую и сталинскую его версии, </a:t>
            </a:r>
          </a:p>
          <a:p>
            <a:pPr>
              <a:lnSpc>
                <a:spcPct val="90000"/>
              </a:lnSpc>
              <a:buFontTx/>
              <a:buNone/>
            </a:pPr>
            <a:r>
              <a:rPr lang="ru-RU" altLang="ru-RU" b="1" i="1"/>
              <a:t>– неомарксистские концепции (Хабермас, Маркузе, Фромм).</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2082" name="Rectangle 2"/>
          <p:cNvSpPr>
            <a:spLocks noGrp="1" noChangeArrowheads="1"/>
          </p:cNvSpPr>
          <p:nvPr>
            <p:ph type="title"/>
          </p:nvPr>
        </p:nvSpPr>
        <p:spPr>
          <a:xfrm>
            <a:off x="1066800" y="381000"/>
            <a:ext cx="7620000" cy="815975"/>
          </a:xfrm>
        </p:spPr>
        <p:txBody>
          <a:bodyPr/>
          <a:lstStyle/>
          <a:p>
            <a:pPr>
              <a:lnSpc>
                <a:spcPct val="75000"/>
              </a:lnSpc>
            </a:pPr>
            <a:r>
              <a:rPr lang="ru-RU" altLang="ru-RU" sz="3600" b="1" i="1"/>
              <a:t>Марксистская концепция социального развития</a:t>
            </a:r>
            <a:endParaRPr lang="ru-RU" altLang="ru-RU"/>
          </a:p>
        </p:txBody>
      </p:sp>
      <p:sp>
        <p:nvSpPr>
          <p:cNvPr id="302083" name="Rectangle 3"/>
          <p:cNvSpPr>
            <a:spLocks noGrp="1" noChangeArrowheads="1"/>
          </p:cNvSpPr>
          <p:nvPr>
            <p:ph type="body" idx="1"/>
          </p:nvPr>
        </p:nvSpPr>
        <p:spPr>
          <a:xfrm>
            <a:off x="1066800" y="1341438"/>
            <a:ext cx="7620000" cy="5111750"/>
          </a:xfrm>
        </p:spPr>
        <p:txBody>
          <a:bodyPr/>
          <a:lstStyle/>
          <a:p>
            <a:pPr>
              <a:lnSpc>
                <a:spcPct val="80000"/>
              </a:lnSpc>
            </a:pPr>
            <a:r>
              <a:rPr lang="ru-RU" altLang="ru-RU" sz="2800"/>
              <a:t>основывается на выявлении тенденций к усилению </a:t>
            </a:r>
            <a:r>
              <a:rPr lang="ru-RU" altLang="ru-RU" sz="2800" b="1"/>
              <a:t>общественного характера труда</a:t>
            </a:r>
            <a:r>
              <a:rPr lang="ru-RU" altLang="ru-RU" sz="2800"/>
              <a:t>, который на фоне превращения науки в производительную силу общества взломает узкие рамки классовых и национальных отношений и превратит историю человечества во всемирный процесс созидания социализма и коммунизма. Идею переустройства общества, гуманистическое освобождение человечества, осуществление политических прав и свобод человека  Маркс и Энгельс рассматривают как исторический прогресс, как  принципиальную возможность перехода человечества к новому свободному типу исторического развития.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107" name="Rectangle 3"/>
          <p:cNvSpPr>
            <a:spLocks noGrp="1" noChangeArrowheads="1"/>
          </p:cNvSpPr>
          <p:nvPr>
            <p:ph type="body" idx="1"/>
          </p:nvPr>
        </p:nvSpPr>
        <p:spPr>
          <a:xfrm>
            <a:off x="1071538" y="665163"/>
            <a:ext cx="7620000" cy="6192837"/>
          </a:xfrm>
        </p:spPr>
        <p:txBody>
          <a:bodyPr/>
          <a:lstStyle/>
          <a:p>
            <a:pPr>
              <a:lnSpc>
                <a:spcPct val="80000"/>
              </a:lnSpc>
            </a:pPr>
            <a:r>
              <a:rPr lang="ru-RU" altLang="ru-RU" sz="2400" dirty="0" smtClean="0"/>
              <a:t>Особое </a:t>
            </a:r>
            <a:r>
              <a:rPr lang="ru-RU" altLang="ru-RU" sz="2400" dirty="0"/>
              <a:t>место в марксистской программе социального развития занимает учение об </a:t>
            </a:r>
            <a:r>
              <a:rPr lang="ru-RU" altLang="ru-RU" sz="2400" b="1" dirty="0"/>
              <a:t>общественно-экономических формациях</a:t>
            </a:r>
            <a:r>
              <a:rPr lang="ru-RU" altLang="ru-RU" sz="2400" dirty="0"/>
              <a:t>, роли </a:t>
            </a:r>
            <a:r>
              <a:rPr lang="ru-RU" altLang="ru-RU" sz="2400" b="1" dirty="0"/>
              <a:t>классовой борьбы</a:t>
            </a:r>
            <a:r>
              <a:rPr lang="ru-RU" altLang="ru-RU" sz="2400" dirty="0"/>
              <a:t>, </a:t>
            </a:r>
            <a:r>
              <a:rPr lang="ru-RU" altLang="ru-RU" sz="2400" b="1" dirty="0"/>
              <a:t>социалистической революции</a:t>
            </a:r>
            <a:r>
              <a:rPr lang="ru-RU" altLang="ru-RU" sz="2400" dirty="0"/>
              <a:t> и </a:t>
            </a:r>
            <a:r>
              <a:rPr lang="ru-RU" altLang="ru-RU" sz="2400" b="1" dirty="0"/>
              <a:t>диктатуры пролетариата</a:t>
            </a:r>
            <a:r>
              <a:rPr lang="ru-RU" altLang="ru-RU" sz="2400" dirty="0"/>
              <a:t> как способах решения социальных проблем. </a:t>
            </a:r>
          </a:p>
          <a:p>
            <a:pPr>
              <a:lnSpc>
                <a:spcPct val="80000"/>
              </a:lnSpc>
            </a:pPr>
            <a:r>
              <a:rPr lang="ru-RU" altLang="ru-RU" sz="2400" dirty="0"/>
              <a:t>Таким образом, философия марксизма создает </a:t>
            </a:r>
            <a:r>
              <a:rPr lang="ru-RU" altLang="ru-RU" sz="2400" b="1" i="1" dirty="0"/>
              <a:t>материалистическую диалектику истории</a:t>
            </a:r>
            <a:r>
              <a:rPr lang="ru-RU" altLang="ru-RU" sz="2400" dirty="0"/>
              <a:t> и вырабатывает картину социума, для которой присущи идеи развития и социальной индивидуальной свободы. </a:t>
            </a:r>
          </a:p>
          <a:p>
            <a:pPr>
              <a:lnSpc>
                <a:spcPct val="80000"/>
              </a:lnSpc>
            </a:pPr>
            <a:r>
              <a:rPr lang="ru-RU" altLang="ru-RU" sz="2400" i="1" u="sng" dirty="0"/>
              <a:t>Материализм марксизма</a:t>
            </a:r>
            <a:r>
              <a:rPr lang="ru-RU" altLang="ru-RU" sz="2400" dirty="0"/>
              <a:t>: в основе общественного развития лежит способ производства материальных благ. </a:t>
            </a:r>
          </a:p>
          <a:p>
            <a:pPr>
              <a:lnSpc>
                <a:spcPct val="80000"/>
              </a:lnSpc>
            </a:pPr>
            <a:r>
              <a:rPr lang="ru-RU" altLang="ru-RU" sz="2400" i="1" u="sng" dirty="0"/>
              <a:t>Диалектика марксизма</a:t>
            </a:r>
            <a:r>
              <a:rPr lang="ru-RU" altLang="ru-RU" sz="2400" i="1" dirty="0"/>
              <a:t>:</a:t>
            </a:r>
            <a:r>
              <a:rPr lang="ru-RU" altLang="ru-RU" sz="2400" dirty="0"/>
              <a:t> развитие общества есть закономерный процесс смены общественно-экономических формаций.</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130" name="Rectangle 2"/>
          <p:cNvSpPr>
            <a:spLocks noGrp="1" noChangeArrowheads="1"/>
          </p:cNvSpPr>
          <p:nvPr>
            <p:ph type="title"/>
          </p:nvPr>
        </p:nvSpPr>
        <p:spPr>
          <a:xfrm>
            <a:off x="611188" y="404813"/>
            <a:ext cx="8353425" cy="742950"/>
          </a:xfrm>
        </p:spPr>
        <p:txBody>
          <a:bodyPr/>
          <a:lstStyle/>
          <a:p>
            <a:pPr>
              <a:lnSpc>
                <a:spcPct val="70000"/>
              </a:lnSpc>
            </a:pPr>
            <a:r>
              <a:rPr lang="ru-RU" altLang="ru-RU" sz="3200" b="1"/>
              <a:t>5.</a:t>
            </a:r>
            <a:r>
              <a:rPr lang="ru-RU" altLang="ru-RU" sz="3200"/>
              <a:t> </a:t>
            </a:r>
            <a:r>
              <a:rPr lang="ru-RU" altLang="ru-RU" sz="3200" b="1"/>
              <a:t>Концепция социального действия </a:t>
            </a:r>
            <a:br>
              <a:rPr lang="ru-RU" altLang="ru-RU" sz="3200" b="1"/>
            </a:br>
            <a:r>
              <a:rPr lang="ru-RU" altLang="ru-RU" sz="3200" i="1"/>
              <a:t>или</a:t>
            </a:r>
            <a:r>
              <a:rPr lang="ru-RU" altLang="ru-RU" sz="3200" b="1"/>
              <a:t> «понимающая социология» М. Вебера </a:t>
            </a:r>
          </a:p>
        </p:txBody>
      </p:sp>
      <p:sp>
        <p:nvSpPr>
          <p:cNvPr id="304131" name="Rectangle 3"/>
          <p:cNvSpPr>
            <a:spLocks noGrp="1" noChangeArrowheads="1"/>
          </p:cNvSpPr>
          <p:nvPr>
            <p:ph type="body" idx="1"/>
          </p:nvPr>
        </p:nvSpPr>
        <p:spPr>
          <a:xfrm>
            <a:off x="1066800" y="1557338"/>
            <a:ext cx="7620000" cy="5040312"/>
          </a:xfrm>
        </p:spPr>
        <p:txBody>
          <a:bodyPr/>
          <a:lstStyle/>
          <a:p>
            <a:pPr>
              <a:lnSpc>
                <a:spcPct val="80000"/>
              </a:lnSpc>
            </a:pPr>
            <a:r>
              <a:rPr lang="ru-RU" altLang="ru-RU" sz="2800" i="1"/>
              <a:t>Социология</a:t>
            </a:r>
            <a:r>
              <a:rPr lang="ru-RU" altLang="ru-RU" sz="2800"/>
              <a:t> анализирует </a:t>
            </a:r>
            <a:r>
              <a:rPr lang="ru-RU" altLang="ru-RU" sz="2800" i="1"/>
              <a:t>социальное действие </a:t>
            </a:r>
            <a:r>
              <a:rPr lang="ru-RU" altLang="ru-RU" sz="2800"/>
              <a:t>и тем самым объясняет его причину. </a:t>
            </a:r>
            <a:r>
              <a:rPr lang="ru-RU" altLang="ru-RU" sz="2800" i="1"/>
              <a:t>Понимание</a:t>
            </a:r>
            <a:r>
              <a:rPr lang="ru-RU" altLang="ru-RU" sz="2800"/>
              <a:t> означает </a:t>
            </a:r>
            <a:r>
              <a:rPr lang="ru-RU" altLang="ru-RU" sz="2800" i="1"/>
              <a:t>познание действия </a:t>
            </a:r>
            <a:r>
              <a:rPr lang="ru-RU" altLang="ru-RU" sz="2800"/>
              <a:t>через его субъективно подразумеваемый и переживаемый смысл, в котором оказывается представленным все многообразие культуры (идеи, идеологии, мировоззрения, религии и т.п.).</a:t>
            </a:r>
          </a:p>
          <a:p>
            <a:pPr>
              <a:lnSpc>
                <a:spcPct val="80000"/>
              </a:lnSpc>
            </a:pPr>
            <a:r>
              <a:rPr lang="ru-RU" altLang="ru-RU" sz="2800"/>
              <a:t>Основные категории понимающей социологии: </a:t>
            </a:r>
            <a:r>
              <a:rPr lang="ru-RU" altLang="ru-RU" sz="2800" i="1"/>
              <a:t>поведение, действие, социальное действие</a:t>
            </a:r>
            <a:r>
              <a:rPr lang="ru-RU" altLang="ru-RU" sz="2800"/>
              <a:t>. Поведение — действие, при котором действующий субъект связывает с ним субъективный смысл</a:t>
            </a:r>
            <a:r>
              <a:rPr lang="ru-RU" altLang="ru-RU" sz="2400"/>
              <a:t> </a:t>
            </a:r>
          </a:p>
          <a:p>
            <a:pPr algn="r">
              <a:lnSpc>
                <a:spcPct val="80000"/>
              </a:lnSpc>
            </a:pPr>
            <a:r>
              <a:rPr lang="ru-RU" altLang="ru-RU" sz="2000"/>
              <a:t>(</a:t>
            </a:r>
            <a:r>
              <a:rPr lang="ru-RU" altLang="ru-RU" sz="2000" i="1"/>
              <a:t>М. Вебер</a:t>
            </a:r>
            <a:r>
              <a:rPr lang="ru-RU" altLang="ru-RU" sz="2000"/>
              <a:t> «Протестантская этика и дух капитализма»)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154" name="Rectangle 2"/>
          <p:cNvSpPr>
            <a:spLocks noGrp="1" noChangeArrowheads="1"/>
          </p:cNvSpPr>
          <p:nvPr>
            <p:ph type="title"/>
          </p:nvPr>
        </p:nvSpPr>
        <p:spPr>
          <a:xfrm>
            <a:off x="1066800" y="381000"/>
            <a:ext cx="7620000" cy="671513"/>
          </a:xfrm>
        </p:spPr>
        <p:txBody>
          <a:bodyPr/>
          <a:lstStyle/>
          <a:p>
            <a:pPr>
              <a:lnSpc>
                <a:spcPct val="70000"/>
              </a:lnSpc>
            </a:pPr>
            <a:r>
              <a:rPr lang="en-US" altLang="ru-RU" sz="3200" b="1" dirty="0" smtClean="0"/>
              <a:t/>
            </a:r>
            <a:br>
              <a:rPr lang="en-US" altLang="ru-RU" sz="3200" b="1" dirty="0" smtClean="0"/>
            </a:br>
            <a:r>
              <a:rPr lang="ru-RU" altLang="ru-RU" sz="3200" b="1" dirty="0" smtClean="0"/>
              <a:t>6</a:t>
            </a:r>
            <a:r>
              <a:rPr lang="ru-RU" altLang="ru-RU" sz="3200" b="1" dirty="0"/>
              <a:t>. Программа структурного функционализма</a:t>
            </a:r>
            <a:br>
              <a:rPr lang="ru-RU" altLang="ru-RU" sz="3200" b="1" dirty="0"/>
            </a:br>
            <a:r>
              <a:rPr lang="ru-RU" altLang="ru-RU" sz="3200" b="1" dirty="0"/>
              <a:t>(функциональный подход)</a:t>
            </a:r>
            <a:r>
              <a:rPr lang="ru-RU" altLang="ru-RU" sz="3200" dirty="0"/>
              <a:t> </a:t>
            </a:r>
          </a:p>
        </p:txBody>
      </p:sp>
      <p:sp>
        <p:nvSpPr>
          <p:cNvPr id="305155" name="Rectangle 3"/>
          <p:cNvSpPr>
            <a:spLocks noGrp="1" noChangeArrowheads="1"/>
          </p:cNvSpPr>
          <p:nvPr>
            <p:ph type="body" idx="1"/>
          </p:nvPr>
        </p:nvSpPr>
        <p:spPr>
          <a:xfrm>
            <a:off x="1066800" y="1412875"/>
            <a:ext cx="7620000" cy="5111750"/>
          </a:xfrm>
        </p:spPr>
        <p:txBody>
          <a:bodyPr/>
          <a:lstStyle/>
          <a:p>
            <a:pPr>
              <a:lnSpc>
                <a:spcPct val="90000"/>
              </a:lnSpc>
            </a:pPr>
            <a:r>
              <a:rPr lang="ru-RU" altLang="ru-RU" sz="2600"/>
              <a:t>основана на сознательном стремлении построить законченную систему социального действия как объяснение эмпирических фактов социальной деятельности (основатели программы  Т. Парсонс и Р.К. Мертон).</a:t>
            </a:r>
          </a:p>
          <a:p>
            <a:pPr>
              <a:lnSpc>
                <a:spcPct val="90000"/>
              </a:lnSpc>
            </a:pPr>
            <a:r>
              <a:rPr lang="ru-RU" altLang="ru-RU" sz="2600"/>
              <a:t>Социальная система предполагает наличие </a:t>
            </a:r>
            <a:r>
              <a:rPr lang="ru-RU" altLang="ru-RU" sz="2600" i="1"/>
              <a:t>трех подсистем</a:t>
            </a:r>
            <a:r>
              <a:rPr lang="ru-RU" altLang="ru-RU" sz="2600"/>
              <a:t>: </a:t>
            </a:r>
            <a:endParaRPr lang="ru-RU" altLang="ru-RU" sz="2600" i="1"/>
          </a:p>
          <a:p>
            <a:pPr>
              <a:lnSpc>
                <a:spcPct val="90000"/>
              </a:lnSpc>
            </a:pPr>
            <a:r>
              <a:rPr lang="ru-RU" altLang="ru-RU" sz="2600" i="1"/>
              <a:t>личностная система</a:t>
            </a:r>
            <a:r>
              <a:rPr lang="ru-RU" altLang="ru-RU" sz="2600"/>
              <a:t> (действующие «актеры»);</a:t>
            </a:r>
            <a:endParaRPr lang="ru-RU" altLang="ru-RU" sz="2600" i="1"/>
          </a:p>
          <a:p>
            <a:pPr>
              <a:lnSpc>
                <a:spcPct val="90000"/>
              </a:lnSpc>
            </a:pPr>
            <a:r>
              <a:rPr lang="ru-RU" altLang="ru-RU" sz="2600" i="1"/>
              <a:t>система культуры</a:t>
            </a:r>
            <a:r>
              <a:rPr lang="ru-RU" altLang="ru-RU" sz="2600"/>
              <a:t> (ценности, обеспечивающие преемственность и последовательность норм и статусных ролей);</a:t>
            </a:r>
            <a:endParaRPr lang="ru-RU" altLang="ru-RU" sz="2600" i="1"/>
          </a:p>
          <a:p>
            <a:pPr>
              <a:lnSpc>
                <a:spcPct val="90000"/>
              </a:lnSpc>
            </a:pPr>
            <a:r>
              <a:rPr lang="ru-RU" altLang="ru-RU" sz="2600" i="1"/>
              <a:t>физическое окружение</a:t>
            </a:r>
            <a:r>
              <a:rPr lang="ru-RU" altLang="ru-RU" sz="2600"/>
              <a:t>, на которое общество должно ориентироваться</a:t>
            </a:r>
            <a:r>
              <a:rPr lang="ru-RU" altLang="ru-RU" sz="2400"/>
              <a: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6178" name="Rectangle 2"/>
          <p:cNvSpPr>
            <a:spLocks noGrp="1" noChangeArrowheads="1"/>
          </p:cNvSpPr>
          <p:nvPr>
            <p:ph type="title"/>
          </p:nvPr>
        </p:nvSpPr>
        <p:spPr>
          <a:xfrm>
            <a:off x="1066800" y="381000"/>
            <a:ext cx="7620000" cy="600075"/>
          </a:xfrm>
        </p:spPr>
        <p:txBody>
          <a:bodyPr/>
          <a:lstStyle/>
          <a:p>
            <a:pPr>
              <a:lnSpc>
                <a:spcPct val="70000"/>
              </a:lnSpc>
            </a:pPr>
            <a:r>
              <a:rPr lang="ru-RU" altLang="ru-RU" sz="3200" b="1" u="sng"/>
              <a:t/>
            </a:r>
            <a:br>
              <a:rPr lang="ru-RU" altLang="ru-RU" sz="3200" b="1" u="sng"/>
            </a:br>
            <a:r>
              <a:rPr lang="ru-RU" altLang="ru-RU" sz="3200" b="1"/>
              <a:t>7. Теория коммуникативного действия Ю. Хабермаса</a:t>
            </a:r>
            <a:br>
              <a:rPr lang="ru-RU" altLang="ru-RU" sz="3200" b="1"/>
            </a:br>
            <a:endParaRPr lang="ru-RU" altLang="ru-RU" sz="3200" b="1"/>
          </a:p>
        </p:txBody>
      </p:sp>
      <p:sp>
        <p:nvSpPr>
          <p:cNvPr id="306179" name="Rectangle 3"/>
          <p:cNvSpPr>
            <a:spLocks noGrp="1" noChangeArrowheads="1"/>
          </p:cNvSpPr>
          <p:nvPr>
            <p:ph type="body" idx="1"/>
          </p:nvPr>
        </p:nvSpPr>
        <p:spPr>
          <a:xfrm>
            <a:off x="1066800" y="1052513"/>
            <a:ext cx="7620000" cy="5472112"/>
          </a:xfrm>
        </p:spPr>
        <p:txBody>
          <a:bodyPr/>
          <a:lstStyle/>
          <a:p>
            <a:pPr>
              <a:lnSpc>
                <a:spcPct val="75000"/>
              </a:lnSpc>
            </a:pPr>
            <a:r>
              <a:rPr lang="ru-RU" altLang="ru-RU" sz="2800"/>
              <a:t>Цель философии Хабермаса —установление «универсального примирения» — принципиально ненасильственного способа социального бытия. Фундаментальное условие осуществления этой программы —  переориентация с </a:t>
            </a:r>
            <a:r>
              <a:rPr lang="ru-RU" altLang="ru-RU" sz="2800" i="1"/>
              <a:t>субъект-объектных </a:t>
            </a:r>
            <a:r>
              <a:rPr lang="ru-RU" altLang="ru-RU" sz="2800"/>
              <a:t>отношений на </a:t>
            </a:r>
            <a:r>
              <a:rPr lang="ru-RU" altLang="ru-RU" sz="2800" i="1"/>
              <a:t>субъект-субъектную </a:t>
            </a:r>
            <a:r>
              <a:rPr lang="ru-RU" altLang="ru-RU" sz="2800"/>
              <a:t>структуру межличностного общения — «интеракцию». </a:t>
            </a:r>
            <a:r>
              <a:rPr lang="ru-RU" altLang="ru-RU" sz="2800" i="1"/>
              <a:t>Субъект-объектные </a:t>
            </a:r>
            <a:r>
              <a:rPr lang="ru-RU" altLang="ru-RU" sz="2800"/>
              <a:t>отношения ориентированы на достижение цели, что неизбежно предполагает прагматическое использование другого в качестве объекта (средства): это </a:t>
            </a:r>
            <a:r>
              <a:rPr lang="ru-RU" altLang="ru-RU" sz="2800" i="1" u="sng"/>
              <a:t>стратегическое поведение</a:t>
            </a:r>
            <a:r>
              <a:rPr lang="ru-RU" altLang="ru-RU" sz="2800"/>
              <a:t>. </a:t>
            </a:r>
            <a:r>
              <a:rPr lang="ru-RU" altLang="ru-RU" sz="2800" i="1"/>
              <a:t>Субъект-субъектные </a:t>
            </a:r>
            <a:r>
              <a:rPr lang="ru-RU" altLang="ru-RU" sz="2800"/>
              <a:t>отношения предполагают принятие другого в качестве самодостаточной ценности: это </a:t>
            </a:r>
            <a:r>
              <a:rPr lang="ru-RU" altLang="ru-RU" sz="2800" i="1" u="sng"/>
              <a:t>коммуникативное поведение</a:t>
            </a:r>
            <a:r>
              <a:rPr lang="ru-RU" altLang="ru-RU" sz="2800" i="1"/>
              <a: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6" name="Rectangle 2"/>
          <p:cNvSpPr>
            <a:spLocks noGrp="1" noChangeArrowheads="1"/>
          </p:cNvSpPr>
          <p:nvPr>
            <p:ph type="title"/>
          </p:nvPr>
        </p:nvSpPr>
        <p:spPr>
          <a:xfrm>
            <a:off x="755650" y="260350"/>
            <a:ext cx="8208963" cy="1512888"/>
          </a:xfrm>
        </p:spPr>
        <p:txBody>
          <a:bodyPr/>
          <a:lstStyle/>
          <a:p>
            <a:pPr marL="838200" indent="-838200">
              <a:lnSpc>
                <a:spcPct val="70000"/>
              </a:lnSpc>
            </a:pPr>
            <a:r>
              <a:rPr lang="ru-RU" altLang="ru-RU" sz="3600" b="1"/>
              <a:t>Вопрос 2. Понятие социальной реальности. Специфика объекта и субъекта в социуме. Идеализм и материализм в истории</a:t>
            </a:r>
          </a:p>
        </p:txBody>
      </p:sp>
      <p:sp>
        <p:nvSpPr>
          <p:cNvPr id="308227" name="Rectangle 3"/>
          <p:cNvSpPr>
            <a:spLocks noGrp="1" noChangeArrowheads="1"/>
          </p:cNvSpPr>
          <p:nvPr>
            <p:ph type="body" idx="1"/>
          </p:nvPr>
        </p:nvSpPr>
        <p:spPr>
          <a:xfrm>
            <a:off x="1066800" y="1916113"/>
            <a:ext cx="7620000" cy="4608512"/>
          </a:xfrm>
        </p:spPr>
        <p:txBody>
          <a:bodyPr/>
          <a:lstStyle/>
          <a:p>
            <a:pPr>
              <a:lnSpc>
                <a:spcPct val="80000"/>
              </a:lnSpc>
            </a:pPr>
            <a:r>
              <a:rPr lang="ru-RU" altLang="ru-RU" sz="2400" b="1" i="1"/>
              <a:t>Социальная реальность</a:t>
            </a:r>
            <a:r>
              <a:rPr lang="ru-RU" altLang="ru-RU" sz="2400"/>
              <a:t> — особая форма бытия, специфика которой в  том, что это  — </a:t>
            </a:r>
            <a:r>
              <a:rPr lang="ru-RU" altLang="ru-RU" sz="2400" b="1" i="1"/>
              <a:t>совокупная субъект-объектная реальность.</a:t>
            </a:r>
          </a:p>
          <a:p>
            <a:pPr>
              <a:lnSpc>
                <a:spcPct val="80000"/>
              </a:lnSpc>
            </a:pPr>
            <a:r>
              <a:rPr lang="ru-RU" altLang="ru-RU" sz="2400"/>
              <a:t>Она </a:t>
            </a:r>
            <a:r>
              <a:rPr lang="ru-RU" altLang="ru-RU" sz="2400" i="1"/>
              <a:t>субъективна</a:t>
            </a:r>
            <a:r>
              <a:rPr lang="ru-RU" altLang="ru-RU" sz="2400"/>
              <a:t>, поскольку в ней </a:t>
            </a:r>
            <a:r>
              <a:rPr lang="ru-RU" altLang="ru-RU" sz="2400" u="sng"/>
              <a:t>всегда</a:t>
            </a:r>
            <a:r>
              <a:rPr lang="ru-RU" altLang="ru-RU" sz="2400"/>
              <a:t> действует человек, обладающий сознанием, имеющий свои цели и интересы.</a:t>
            </a:r>
          </a:p>
          <a:p>
            <a:pPr>
              <a:lnSpc>
                <a:spcPct val="80000"/>
              </a:lnSpc>
            </a:pPr>
            <a:r>
              <a:rPr lang="ru-RU" altLang="ru-RU" sz="2400"/>
              <a:t> Она </a:t>
            </a:r>
            <a:r>
              <a:rPr lang="ru-RU" altLang="ru-RU" sz="2400" i="1"/>
              <a:t>объективна</a:t>
            </a:r>
            <a:r>
              <a:rPr lang="ru-RU" altLang="ru-RU" sz="2400"/>
              <a:t>, т.к. существует и функционирует </a:t>
            </a:r>
            <a:r>
              <a:rPr lang="ru-RU" altLang="ru-RU" sz="2400" u="sng"/>
              <a:t>независимо</a:t>
            </a:r>
            <a:r>
              <a:rPr lang="ru-RU" altLang="ru-RU" sz="2400"/>
              <a:t> от воли и желания людей.</a:t>
            </a:r>
          </a:p>
          <a:p>
            <a:pPr>
              <a:lnSpc>
                <a:spcPct val="80000"/>
              </a:lnSpc>
            </a:pPr>
            <a:r>
              <a:rPr lang="ru-RU" altLang="ru-RU" sz="2400" b="1" i="1"/>
              <a:t>Общественное (социальное) бытие</a:t>
            </a:r>
            <a:r>
              <a:rPr lang="ru-RU" altLang="ru-RU" sz="2000" b="1" i="1"/>
              <a:t> </a:t>
            </a:r>
            <a:r>
              <a:rPr lang="ru-RU" altLang="ru-RU"/>
              <a:t>– </a:t>
            </a:r>
            <a:r>
              <a:rPr lang="ru-RU" altLang="ru-RU" sz="2400"/>
              <a:t>все то, что характеризует совместное существование людей и отличается от их природной, биологической основы. Вне взаимодействия людей общество не существует, как невозможно вне общества и становление человеческой личности.</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6658" name="Rectangle 2"/>
          <p:cNvSpPr>
            <a:spLocks noGrp="1" noChangeArrowheads="1"/>
          </p:cNvSpPr>
          <p:nvPr>
            <p:ph type="title"/>
          </p:nvPr>
        </p:nvSpPr>
        <p:spPr>
          <a:xfrm>
            <a:off x="755650" y="188913"/>
            <a:ext cx="8137525" cy="576262"/>
          </a:xfrm>
        </p:spPr>
        <p:txBody>
          <a:bodyPr/>
          <a:lstStyle/>
          <a:p>
            <a:r>
              <a:rPr lang="ru-RU" altLang="ru-RU" sz="3200" b="1" i="1" dirty="0"/>
              <a:t>Специфика социального бытия:</a:t>
            </a:r>
            <a:r>
              <a:rPr lang="ru-RU" altLang="ru-RU" sz="3200" dirty="0"/>
              <a:t> </a:t>
            </a:r>
          </a:p>
        </p:txBody>
      </p:sp>
      <p:sp>
        <p:nvSpPr>
          <p:cNvPr id="326659" name="Rectangle 3"/>
          <p:cNvSpPr>
            <a:spLocks noGrp="1" noChangeArrowheads="1"/>
          </p:cNvSpPr>
          <p:nvPr>
            <p:ph type="body" idx="1"/>
          </p:nvPr>
        </p:nvSpPr>
        <p:spPr>
          <a:xfrm>
            <a:off x="539750" y="836613"/>
            <a:ext cx="8604250" cy="5689600"/>
          </a:xfrm>
        </p:spPr>
        <p:txBody>
          <a:bodyPr/>
          <a:lstStyle/>
          <a:p>
            <a:pPr>
              <a:lnSpc>
                <a:spcPct val="80000"/>
              </a:lnSpc>
            </a:pPr>
            <a:r>
              <a:rPr lang="ru-RU" altLang="ru-RU" sz="2200" dirty="0"/>
              <a:t>Социальное бытие (СБ)</a:t>
            </a:r>
            <a:r>
              <a:rPr lang="ru-RU" altLang="ru-RU" sz="2200" i="1" dirty="0"/>
              <a:t> </a:t>
            </a:r>
            <a:r>
              <a:rPr lang="ru-RU" altLang="ru-RU" sz="2200" dirty="0"/>
              <a:t>выступает как </a:t>
            </a:r>
            <a:r>
              <a:rPr lang="ru-RU" altLang="ru-RU" sz="2200" i="1" dirty="0"/>
              <a:t>диалектическая противоположность</a:t>
            </a:r>
            <a:r>
              <a:rPr lang="ru-RU" altLang="ru-RU" sz="2200" dirty="0"/>
              <a:t> бытию природы: их взаимообусловленность в том, что природа выступает необходимым условием возникновения и существования общества (обратной связи нет); взаимоисключение проявляется в агрессивно-разрушающем воздействии общества на природу.</a:t>
            </a:r>
          </a:p>
          <a:p>
            <a:pPr>
              <a:lnSpc>
                <a:spcPct val="80000"/>
              </a:lnSpc>
            </a:pPr>
            <a:r>
              <a:rPr lang="ru-RU" altLang="ru-RU" sz="2200" dirty="0"/>
              <a:t>Различие СБ и бытия природы носит </a:t>
            </a:r>
            <a:r>
              <a:rPr lang="ru-RU" altLang="ru-RU" sz="2200" i="1" dirty="0"/>
              <a:t>количественный и качественный характер</a:t>
            </a:r>
            <a:r>
              <a:rPr lang="ru-RU" altLang="ru-RU" sz="2200" dirty="0"/>
              <a:t>.</a:t>
            </a:r>
          </a:p>
          <a:p>
            <a:pPr>
              <a:lnSpc>
                <a:spcPct val="80000"/>
              </a:lnSpc>
            </a:pPr>
            <a:r>
              <a:rPr lang="ru-RU" altLang="ru-RU" sz="2200" i="1" u="sng" dirty="0" err="1"/>
              <a:t>Колич</a:t>
            </a:r>
            <a:r>
              <a:rPr lang="ru-RU" altLang="ru-RU" sz="2200" i="1" u="sng" dirty="0"/>
              <a:t>. отличие</a:t>
            </a:r>
            <a:r>
              <a:rPr lang="ru-RU" altLang="ru-RU" sz="2200" dirty="0"/>
              <a:t>: природа существует вечно, общество возникает значительно позже и существует относительно недолго.</a:t>
            </a:r>
          </a:p>
          <a:p>
            <a:pPr>
              <a:lnSpc>
                <a:spcPct val="80000"/>
              </a:lnSpc>
            </a:pPr>
            <a:r>
              <a:rPr lang="ru-RU" altLang="ru-RU" sz="2200" i="1" u="sng" dirty="0"/>
              <a:t>Качеств. отличие</a:t>
            </a:r>
            <a:r>
              <a:rPr lang="ru-RU" altLang="ru-RU" sz="2200" dirty="0"/>
              <a:t>: – </a:t>
            </a:r>
            <a:r>
              <a:rPr lang="ru-RU" altLang="ru-RU" sz="2200" i="1" dirty="0"/>
              <a:t>в природе</a:t>
            </a:r>
            <a:r>
              <a:rPr lang="ru-RU" altLang="ru-RU" sz="2200" dirty="0"/>
              <a:t> действуют слепые, бессознательные силы, во взаимодействии которых и проявляются объективные природные законы; </a:t>
            </a:r>
            <a:r>
              <a:rPr lang="ru-RU" altLang="ru-RU" sz="2200" i="1" dirty="0"/>
              <a:t>в обществе </a:t>
            </a:r>
            <a:r>
              <a:rPr lang="ru-RU" altLang="ru-RU" sz="2200" dirty="0"/>
              <a:t>действуют люди, поступающие сознательно или импульсивно, но всегда стремящиеся к определенным целям;</a:t>
            </a:r>
          </a:p>
          <a:p>
            <a:pPr>
              <a:lnSpc>
                <a:spcPct val="80000"/>
              </a:lnSpc>
            </a:pPr>
            <a:r>
              <a:rPr lang="ru-RU" altLang="ru-RU" sz="2200" dirty="0"/>
              <a:t>– </a:t>
            </a:r>
            <a:r>
              <a:rPr lang="ru-RU" altLang="ru-RU" sz="2200" i="1" dirty="0"/>
              <a:t>бытие природы</a:t>
            </a:r>
            <a:r>
              <a:rPr lang="ru-RU" altLang="ru-RU" sz="2200" dirty="0"/>
              <a:t> – это бытие вещей и явлений; </a:t>
            </a:r>
            <a:r>
              <a:rPr lang="ru-RU" altLang="ru-RU" sz="2200" i="1" dirty="0"/>
              <a:t>социальное бытие</a:t>
            </a:r>
            <a:r>
              <a:rPr lang="ru-RU" altLang="ru-RU" sz="2200" dirty="0"/>
              <a:t> – это </a:t>
            </a:r>
            <a:r>
              <a:rPr lang="ru-RU" altLang="ru-RU" sz="2200" b="1" i="1" dirty="0"/>
              <a:t>отношения</a:t>
            </a:r>
            <a:r>
              <a:rPr lang="ru-RU" altLang="ru-RU" sz="2200" dirty="0"/>
              <a:t> между людьми.</a:t>
            </a:r>
          </a:p>
          <a:p>
            <a:pPr>
              <a:lnSpc>
                <a:spcPct val="80000"/>
              </a:lnSpc>
            </a:pPr>
            <a:r>
              <a:rPr lang="ru-RU" altLang="ru-RU" sz="700" dirty="0"/>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530" name="Rectangle 2"/>
          <p:cNvSpPr>
            <a:spLocks noGrp="1" noChangeArrowheads="1"/>
          </p:cNvSpPr>
          <p:nvPr>
            <p:ph type="title"/>
          </p:nvPr>
        </p:nvSpPr>
        <p:spPr>
          <a:xfrm>
            <a:off x="1066800" y="381000"/>
            <a:ext cx="7620000" cy="744538"/>
          </a:xfrm>
        </p:spPr>
        <p:txBody>
          <a:bodyPr/>
          <a:lstStyle/>
          <a:p>
            <a:pPr>
              <a:lnSpc>
                <a:spcPct val="75000"/>
              </a:lnSpc>
            </a:pPr>
            <a:r>
              <a:rPr lang="ru-RU" altLang="ru-RU" sz="3200" b="1" dirty="0" smtClean="0"/>
              <a:t>Вопрос 1</a:t>
            </a:r>
            <a:r>
              <a:rPr lang="ru-RU" altLang="ru-RU" sz="3200" b="1" dirty="0"/>
              <a:t>. Социальная философия: предмет, специфика и место в системе философского знания.</a:t>
            </a:r>
          </a:p>
        </p:txBody>
      </p:sp>
      <p:sp>
        <p:nvSpPr>
          <p:cNvPr id="278531" name="Rectangle 3"/>
          <p:cNvSpPr>
            <a:spLocks noGrp="1" noChangeArrowheads="1"/>
          </p:cNvSpPr>
          <p:nvPr>
            <p:ph type="body" idx="1"/>
          </p:nvPr>
        </p:nvSpPr>
        <p:spPr>
          <a:xfrm>
            <a:off x="684213" y="1412875"/>
            <a:ext cx="8208962" cy="5040313"/>
          </a:xfrm>
        </p:spPr>
        <p:txBody>
          <a:bodyPr/>
          <a:lstStyle/>
          <a:p>
            <a:pPr>
              <a:lnSpc>
                <a:spcPct val="75000"/>
              </a:lnSpc>
            </a:pPr>
            <a:r>
              <a:rPr lang="ru-RU" altLang="ru-RU" sz="3000" b="1"/>
              <a:t>Социальная философия</a:t>
            </a:r>
            <a:r>
              <a:rPr lang="ru-RU" altLang="ru-RU" sz="3000"/>
              <a:t> – это философия общества, выявляющая природу общества, его специфику, структуру, механизмы функционирования и развития. </a:t>
            </a:r>
            <a:r>
              <a:rPr lang="ru-RU" altLang="ru-RU" sz="3000" b="1"/>
              <a:t>Предмет</a:t>
            </a:r>
            <a:r>
              <a:rPr lang="ru-RU" altLang="ru-RU" sz="3000"/>
              <a:t> социальной философии – проблемы социального (общественного) бытия, социальной онтологии. </a:t>
            </a:r>
            <a:r>
              <a:rPr lang="ru-RU" altLang="ru-RU" sz="3000" b="1"/>
              <a:t>Задачи</a:t>
            </a:r>
            <a:r>
              <a:rPr lang="ru-RU" altLang="ru-RU" sz="3000"/>
              <a:t> философского анализа общества: выявление специфики социальной реальности, особенностей взаимодействия социальных явлений и общественного сознания, поиск приоритетов и мировоззренческих ориентиров осознанного отношения к миру,  построение различных моделей социальной онтологии.</a:t>
            </a:r>
          </a:p>
          <a:p>
            <a:pPr>
              <a:lnSpc>
                <a:spcPct val="80000"/>
              </a:lnSpc>
            </a:pPr>
            <a:endParaRPr lang="ru-RU" altLang="ru-RU" sz="30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4610" name="Rectangle 2"/>
          <p:cNvSpPr>
            <a:spLocks noGrp="1" noChangeArrowheads="1"/>
          </p:cNvSpPr>
          <p:nvPr>
            <p:ph type="title"/>
          </p:nvPr>
        </p:nvSpPr>
        <p:spPr>
          <a:xfrm>
            <a:off x="1066800" y="381000"/>
            <a:ext cx="7620000" cy="527050"/>
          </a:xfrm>
        </p:spPr>
        <p:txBody>
          <a:bodyPr/>
          <a:lstStyle/>
          <a:p>
            <a:r>
              <a:rPr lang="ru-RU" altLang="ru-RU" sz="4000" b="1" i="1"/>
              <a:t>Общество –</a:t>
            </a:r>
          </a:p>
        </p:txBody>
      </p:sp>
      <p:sp>
        <p:nvSpPr>
          <p:cNvPr id="324611" name="Rectangle 3"/>
          <p:cNvSpPr>
            <a:spLocks noGrp="1" noChangeArrowheads="1"/>
          </p:cNvSpPr>
          <p:nvPr>
            <p:ph type="body" idx="1"/>
          </p:nvPr>
        </p:nvSpPr>
        <p:spPr>
          <a:xfrm>
            <a:off x="1116013" y="981075"/>
            <a:ext cx="7620000" cy="5543550"/>
          </a:xfrm>
        </p:spPr>
        <p:txBody>
          <a:bodyPr/>
          <a:lstStyle/>
          <a:p>
            <a:pPr>
              <a:lnSpc>
                <a:spcPct val="80000"/>
              </a:lnSpc>
            </a:pPr>
            <a:r>
              <a:rPr lang="ru-RU" altLang="ru-RU" sz="2800" b="1" i="1" u="sng"/>
              <a:t>совокупность материальных, социальных и духовных отношений, возникающих между людьми в процессе их жизнедеятельности</a:t>
            </a:r>
            <a:r>
              <a:rPr lang="ru-RU" altLang="ru-RU" sz="2400" b="1" i="1"/>
              <a:t>.</a:t>
            </a:r>
          </a:p>
          <a:p>
            <a:pPr>
              <a:lnSpc>
                <a:spcPct val="80000"/>
              </a:lnSpc>
            </a:pPr>
            <a:r>
              <a:rPr lang="ru-RU" altLang="ru-RU" sz="2400"/>
              <a:t>Общество – это обособившееся от природы системное образование, основанное на практической, духовной и субъективно-личностной деятельности, а также на материальных и духовных ценностях, оказывающих мировоззренческое влияние на людей.</a:t>
            </a:r>
          </a:p>
          <a:p>
            <a:pPr>
              <a:lnSpc>
                <a:spcPct val="80000"/>
              </a:lnSpc>
            </a:pPr>
            <a:r>
              <a:rPr lang="ru-RU" altLang="ru-RU" sz="2400"/>
              <a:t>В понятии общества отражаются его </a:t>
            </a:r>
            <a:r>
              <a:rPr lang="ru-RU" altLang="ru-RU" sz="2400" u="sng"/>
              <a:t>объективно-материальные</a:t>
            </a:r>
            <a:r>
              <a:rPr lang="ru-RU" altLang="ru-RU" sz="2400"/>
              <a:t> (экономические) факторы (П. Лафарг, А. Смит, К Маркс и др.), </a:t>
            </a:r>
            <a:r>
              <a:rPr lang="ru-RU" altLang="ru-RU" sz="2400" u="sng"/>
              <a:t>духовные параметры</a:t>
            </a:r>
            <a:r>
              <a:rPr lang="ru-RU" altLang="ru-RU" sz="2400"/>
              <a:t> (С. Франк, В. Соловьев, Н. Бердяев, К. Ясперс, П. Сорокин, О. Шпенглер и др.), </a:t>
            </a:r>
            <a:r>
              <a:rPr lang="ru-RU" altLang="ru-RU" sz="2400" u="sng"/>
              <a:t>субъектно-личностные измерения</a:t>
            </a:r>
            <a:r>
              <a:rPr lang="ru-RU" altLang="ru-RU" sz="2400"/>
              <a:t> (З. Фрейд, Э. Фромм, К. Юнг и др.).</a:t>
            </a:r>
          </a:p>
          <a:p>
            <a:pPr>
              <a:lnSpc>
                <a:spcPct val="80000"/>
              </a:lnSpc>
            </a:pPr>
            <a:r>
              <a:rPr lang="ru-RU" altLang="ru-RU" sz="2400"/>
              <a:t>Все эти факторы носят субъект-объектный характер;</a:t>
            </a:r>
          </a:p>
          <a:p>
            <a:pPr>
              <a:lnSpc>
                <a:spcPct val="80000"/>
              </a:lnSpc>
            </a:pPr>
            <a:r>
              <a:rPr lang="ru-RU" altLang="ru-RU" sz="2400"/>
              <a:t>Все они взаимообусловлены и влияют друг на друга.</a:t>
            </a:r>
          </a:p>
          <a:p>
            <a:pPr>
              <a:lnSpc>
                <a:spcPct val="70000"/>
              </a:lnSpc>
            </a:pPr>
            <a:endParaRPr lang="ru-RU" altLang="ru-RU" sz="24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5634" name="Rectangle 2"/>
          <p:cNvSpPr>
            <a:spLocks noGrp="1" noChangeArrowheads="1"/>
          </p:cNvSpPr>
          <p:nvPr>
            <p:ph type="title"/>
          </p:nvPr>
        </p:nvSpPr>
        <p:spPr>
          <a:xfrm>
            <a:off x="1066800" y="381000"/>
            <a:ext cx="7620000" cy="527050"/>
          </a:xfrm>
        </p:spPr>
        <p:txBody>
          <a:bodyPr/>
          <a:lstStyle/>
          <a:p>
            <a:r>
              <a:rPr lang="ru-RU" altLang="ru-RU" sz="3600"/>
              <a:t>Общество как социальная реальность</a:t>
            </a:r>
          </a:p>
        </p:txBody>
      </p:sp>
      <p:sp>
        <p:nvSpPr>
          <p:cNvPr id="325635" name="Rectangle 3"/>
          <p:cNvSpPr>
            <a:spLocks noGrp="1" noChangeArrowheads="1"/>
          </p:cNvSpPr>
          <p:nvPr>
            <p:ph type="body" idx="1"/>
          </p:nvPr>
        </p:nvSpPr>
        <p:spPr>
          <a:xfrm>
            <a:off x="1066800" y="981075"/>
            <a:ext cx="7620000" cy="5616575"/>
          </a:xfrm>
        </p:spPr>
        <p:txBody>
          <a:bodyPr/>
          <a:lstStyle/>
          <a:p>
            <a:pPr>
              <a:lnSpc>
                <a:spcPct val="80000"/>
              </a:lnSpc>
            </a:pPr>
            <a:r>
              <a:rPr lang="ru-RU" altLang="ru-RU" sz="2400" dirty="0"/>
              <a:t>представляет собой сложно организованную </a:t>
            </a:r>
            <a:r>
              <a:rPr lang="ru-RU" altLang="ru-RU" sz="2400" u="sng" dirty="0"/>
              <a:t>систему</a:t>
            </a:r>
            <a:r>
              <a:rPr lang="ru-RU" altLang="ru-RU" sz="2400" dirty="0"/>
              <a:t>. С точки зрения </a:t>
            </a:r>
            <a:r>
              <a:rPr lang="ru-RU" altLang="ru-RU" sz="2400" i="1" dirty="0"/>
              <a:t>синергетики</a:t>
            </a:r>
            <a:r>
              <a:rPr lang="ru-RU" altLang="ru-RU" sz="2400" dirty="0"/>
              <a:t>, </a:t>
            </a:r>
            <a:r>
              <a:rPr lang="ru-RU" altLang="ru-RU" sz="2400" b="1" i="1" dirty="0"/>
              <a:t>общество – это </a:t>
            </a:r>
            <a:r>
              <a:rPr lang="ru-RU" altLang="ru-RU" sz="2400" b="1" i="1" u="sng" dirty="0"/>
              <a:t>сложноорганизованная саморазвивающаяся открытая система</a:t>
            </a:r>
            <a:r>
              <a:rPr lang="ru-RU" altLang="ru-RU" sz="2400" b="1" u="sng" dirty="0"/>
              <a:t>, </a:t>
            </a:r>
            <a:r>
              <a:rPr lang="ru-RU" altLang="ru-RU" sz="2400" b="1" i="1" u="sng" dirty="0"/>
              <a:t>включающая в себя отдельных индивидов и социальные общности, объединенные согласованными связями и процессами </a:t>
            </a:r>
            <a:r>
              <a:rPr lang="ru-RU" altLang="ru-RU" sz="2400" b="1" i="1" u="sng" dirty="0" err="1"/>
              <a:t>саморегуляции</a:t>
            </a:r>
            <a:r>
              <a:rPr lang="ru-RU" altLang="ru-RU" sz="2400" b="1" i="1" u="sng" dirty="0"/>
              <a:t>, </a:t>
            </a:r>
            <a:r>
              <a:rPr lang="ru-RU" altLang="ru-RU" sz="2400" b="1" i="1" u="sng" dirty="0" err="1"/>
              <a:t>самоструктурирования</a:t>
            </a:r>
            <a:r>
              <a:rPr lang="ru-RU" altLang="ru-RU" sz="2400" b="1" i="1" u="sng" dirty="0"/>
              <a:t> и самовоспроизведения</a:t>
            </a:r>
            <a:r>
              <a:rPr lang="ru-RU" altLang="ru-RU" sz="2400" u="sng" dirty="0"/>
              <a:t>.</a:t>
            </a:r>
            <a:r>
              <a:rPr lang="ru-RU" altLang="ru-RU" sz="2400" dirty="0"/>
              <a:t>  </a:t>
            </a:r>
          </a:p>
          <a:p>
            <a:pPr>
              <a:lnSpc>
                <a:spcPct val="80000"/>
              </a:lnSpc>
            </a:pPr>
            <a:r>
              <a:rPr lang="ru-RU" altLang="ru-RU" sz="2400" dirty="0"/>
              <a:t>В качестве </a:t>
            </a:r>
            <a:r>
              <a:rPr lang="ru-RU" altLang="ru-RU" sz="2400" i="1" dirty="0"/>
              <a:t>социальной системы</a:t>
            </a:r>
            <a:r>
              <a:rPr lang="ru-RU" altLang="ru-RU" sz="2400" dirty="0"/>
              <a:t> может выступать отдельная личность; группы людей, находящиеся в непосредственном контакте; этнические или национальные общности; государства или группы государств; различные организации с четко представленной структурой; некоторые подсистемы общества – экономические, политические, правовые; а также такие социализирующие институты, как семья, школа и др. </a:t>
            </a:r>
          </a:p>
          <a:p>
            <a:pPr>
              <a:lnSpc>
                <a:spcPct val="80000"/>
              </a:lnSpc>
            </a:pPr>
            <a:endParaRPr lang="ru-RU" altLang="ru-RU" sz="24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250" name="Rectangle 2"/>
          <p:cNvSpPr>
            <a:spLocks noGrp="1" noChangeArrowheads="1"/>
          </p:cNvSpPr>
          <p:nvPr>
            <p:ph type="title"/>
          </p:nvPr>
        </p:nvSpPr>
        <p:spPr>
          <a:xfrm>
            <a:off x="1066800" y="381000"/>
            <a:ext cx="7620000" cy="527050"/>
          </a:xfrm>
        </p:spPr>
        <p:txBody>
          <a:bodyPr/>
          <a:lstStyle/>
          <a:p>
            <a:r>
              <a:rPr lang="ru-RU" altLang="ru-RU" sz="3200" b="1" i="1"/>
              <a:t>Особенности общества как системы:</a:t>
            </a:r>
          </a:p>
        </p:txBody>
      </p:sp>
      <p:sp>
        <p:nvSpPr>
          <p:cNvPr id="309251" name="Rectangle 3"/>
          <p:cNvSpPr>
            <a:spLocks noGrp="1" noChangeArrowheads="1"/>
          </p:cNvSpPr>
          <p:nvPr>
            <p:ph type="body" idx="1"/>
          </p:nvPr>
        </p:nvSpPr>
        <p:spPr>
          <a:xfrm>
            <a:off x="1187450" y="908050"/>
            <a:ext cx="7620000" cy="5329238"/>
          </a:xfrm>
        </p:spPr>
        <p:txBody>
          <a:bodyPr/>
          <a:lstStyle/>
          <a:p>
            <a:pPr>
              <a:lnSpc>
                <a:spcPct val="75000"/>
              </a:lnSpc>
            </a:pPr>
            <a:r>
              <a:rPr lang="ru-RU" altLang="ru-RU" sz="2600"/>
              <a:t>1. Человеческое общество отличается </a:t>
            </a:r>
            <a:r>
              <a:rPr lang="ru-RU" altLang="ru-RU" sz="2600" i="1"/>
              <a:t>разнообразием социальных структур, систем и подсистем</a:t>
            </a:r>
            <a:r>
              <a:rPr lang="ru-RU" altLang="ru-RU" sz="2600"/>
              <a:t>. Это не сумма индивидов, а сложная </a:t>
            </a:r>
            <a:r>
              <a:rPr lang="ru-RU" altLang="ru-RU" sz="2600" u="sng"/>
              <a:t>система</a:t>
            </a:r>
            <a:r>
              <a:rPr lang="ru-RU" altLang="ru-RU" sz="2600"/>
              <a:t>, в которой формируются и функционируют различные социальные общности – племена, роды, народы, нации, классы, семьи, коллективы и т.д. Общество имеет сверхсложный и </a:t>
            </a:r>
            <a:r>
              <a:rPr lang="ru-RU" altLang="ru-RU" sz="2600" i="1"/>
              <a:t>иерархический</a:t>
            </a:r>
            <a:r>
              <a:rPr lang="ru-RU" altLang="ru-RU" sz="2600"/>
              <a:t> характер: его подсистемы, обладая автономией и самостоятельностью, связаны соподчиненными отношениями.</a:t>
            </a:r>
          </a:p>
          <a:p>
            <a:pPr>
              <a:lnSpc>
                <a:spcPct val="75000"/>
              </a:lnSpc>
            </a:pPr>
            <a:r>
              <a:rPr lang="ru-RU" altLang="ru-RU" sz="2600"/>
              <a:t>2. Общество не сводимо к сумме людей, его составляющих, – это </a:t>
            </a:r>
            <a:r>
              <a:rPr lang="ru-RU" altLang="ru-RU" sz="2600" u="sng"/>
              <a:t>система</a:t>
            </a:r>
            <a:r>
              <a:rPr lang="ru-RU" altLang="ru-RU" sz="2600"/>
              <a:t> вне- и над- индивидуальных «невидимых» социальных </a:t>
            </a:r>
            <a:r>
              <a:rPr lang="ru-RU" altLang="ru-RU" sz="2600" i="1"/>
              <a:t>связей</a:t>
            </a:r>
            <a:r>
              <a:rPr lang="ru-RU" altLang="ru-RU" sz="2600"/>
              <a:t> и </a:t>
            </a:r>
            <a:r>
              <a:rPr lang="ru-RU" altLang="ru-RU" sz="2600" i="1"/>
              <a:t>отношений</a:t>
            </a:r>
            <a:r>
              <a:rPr lang="ru-RU" altLang="ru-RU" sz="2600"/>
              <a:t>, которые человек создает своей активной деятельностью вместе с другими людьми.</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2323" name="Rectangle 3"/>
          <p:cNvSpPr>
            <a:spLocks noGrp="1" noChangeArrowheads="1"/>
          </p:cNvSpPr>
          <p:nvPr>
            <p:ph type="body" idx="1"/>
          </p:nvPr>
        </p:nvSpPr>
        <p:spPr>
          <a:xfrm>
            <a:off x="1066800" y="476250"/>
            <a:ext cx="7620000" cy="6048375"/>
          </a:xfrm>
        </p:spPr>
        <p:txBody>
          <a:bodyPr/>
          <a:lstStyle/>
          <a:p>
            <a:pPr algn="just"/>
            <a:r>
              <a:rPr lang="ru-RU" altLang="ru-RU" sz="2400" dirty="0"/>
              <a:t>3. Человеческое общество отличает </a:t>
            </a:r>
            <a:r>
              <a:rPr lang="ru-RU" altLang="ru-RU" sz="2400" i="1" dirty="0"/>
              <a:t>динамичность, незавершенность, альтернативность развития</a:t>
            </a:r>
            <a:r>
              <a:rPr lang="ru-RU" altLang="ru-RU" sz="2400" dirty="0"/>
              <a:t>. Причем, если в природе выбор вариантов развития осуществляется естественным путем в процессе самоорганизации природного бытия и без участия человека, то в обществе главным действующим лицом и «дирижером» выбора является человек. </a:t>
            </a:r>
          </a:p>
          <a:p>
            <a:pPr algn="just"/>
            <a:r>
              <a:rPr lang="ru-RU" altLang="ru-RU" sz="2400" dirty="0"/>
              <a:t>4. Развитие в обществе носит </a:t>
            </a:r>
            <a:r>
              <a:rPr lang="ru-RU" altLang="ru-RU" sz="2400" i="1" dirty="0"/>
              <a:t>непредсказуемый, нелинейный характер</a:t>
            </a:r>
            <a:r>
              <a:rPr lang="ru-RU" altLang="ru-RU" sz="2400" dirty="0"/>
              <a:t>. Это не означает, что социальный мир является абсолютно произвольным и неуправляемым и что ученые не могут строить </a:t>
            </a:r>
            <a:r>
              <a:rPr lang="ru-RU" altLang="ru-RU" sz="2400" i="1" dirty="0"/>
              <a:t>модели социального прогнозирования</a:t>
            </a:r>
            <a:r>
              <a:rPr lang="ru-RU" altLang="ru-RU" sz="2400" dirty="0"/>
              <a:t>. Напротив, осуществление глобального моделирования, построение компьютерных моделей, обоснование возможных вариантов развития социальной системы – вполне рационально, необходимо и актуально.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42" name="Rectangle 2"/>
          <p:cNvSpPr>
            <a:spLocks noGrp="1" noChangeArrowheads="1"/>
          </p:cNvSpPr>
          <p:nvPr>
            <p:ph type="title"/>
          </p:nvPr>
        </p:nvSpPr>
        <p:spPr>
          <a:xfrm>
            <a:off x="1066800" y="381000"/>
            <a:ext cx="7620000" cy="527050"/>
          </a:xfrm>
        </p:spPr>
        <p:txBody>
          <a:bodyPr/>
          <a:lstStyle/>
          <a:p>
            <a:r>
              <a:rPr lang="ru-RU" altLang="ru-RU" sz="2800" b="1" i="1"/>
              <a:t>5. Специфика объекта и субъекта в социуме</a:t>
            </a:r>
            <a:r>
              <a:rPr lang="ru-RU" altLang="ru-RU" sz="4000"/>
              <a:t> </a:t>
            </a:r>
          </a:p>
        </p:txBody>
      </p:sp>
      <p:sp>
        <p:nvSpPr>
          <p:cNvPr id="317443" name="Rectangle 3"/>
          <p:cNvSpPr>
            <a:spLocks noGrp="1" noChangeArrowheads="1"/>
          </p:cNvSpPr>
          <p:nvPr>
            <p:ph type="body" idx="1"/>
          </p:nvPr>
        </p:nvSpPr>
        <p:spPr>
          <a:xfrm>
            <a:off x="1066800" y="981075"/>
            <a:ext cx="7620000" cy="5543550"/>
          </a:xfrm>
        </p:spPr>
        <p:txBody>
          <a:bodyPr/>
          <a:lstStyle/>
          <a:p>
            <a:pPr>
              <a:lnSpc>
                <a:spcPct val="75000"/>
              </a:lnSpc>
            </a:pPr>
            <a:r>
              <a:rPr lang="ru-RU" altLang="ru-RU" sz="2800" b="1" i="1"/>
              <a:t>Объективное</a:t>
            </a:r>
            <a:r>
              <a:rPr lang="ru-RU" altLang="ru-RU" sz="2800"/>
              <a:t> в обществе (в отличие от природы) – это не то, что существует до-, вне- и независимо от сознания (такого в обществе нет). </a:t>
            </a:r>
            <a:r>
              <a:rPr lang="ru-RU" altLang="ru-RU" sz="2800" b="1" i="1"/>
              <a:t>Объективное</a:t>
            </a:r>
            <a:r>
              <a:rPr lang="ru-RU" altLang="ru-RU" sz="2800"/>
              <a:t> – это то, что существует независимо от воли и желания </a:t>
            </a:r>
            <a:r>
              <a:rPr lang="ru-RU" altLang="ru-RU" sz="2800" b="1" i="1"/>
              <a:t>субъекта </a:t>
            </a:r>
            <a:r>
              <a:rPr lang="ru-RU" altLang="ru-RU" sz="2800"/>
              <a:t>–</a:t>
            </a:r>
            <a:r>
              <a:rPr lang="ru-RU" altLang="ru-RU" sz="2800" b="1" i="1"/>
              <a:t> </a:t>
            </a:r>
            <a:r>
              <a:rPr lang="en-US" altLang="ru-RU" sz="2800"/>
              <a:t>S</a:t>
            </a:r>
            <a:r>
              <a:rPr lang="ru-RU" altLang="ru-RU" sz="2800"/>
              <a:t>, противостоит ему и выступает как данность, с которой он вынужден считаться. Поэтому в социуме </a:t>
            </a:r>
            <a:r>
              <a:rPr lang="ru-RU" altLang="ru-RU" sz="2800" b="1" i="1"/>
              <a:t>объективное </a:t>
            </a:r>
            <a:r>
              <a:rPr lang="ru-RU" altLang="ru-RU" sz="2800"/>
              <a:t>и</a:t>
            </a:r>
            <a:r>
              <a:rPr lang="ru-RU" altLang="ru-RU" sz="2800" b="1" i="1"/>
              <a:t> материальное </a:t>
            </a:r>
            <a:r>
              <a:rPr lang="ru-RU" altLang="ru-RU" sz="2800" u="sng"/>
              <a:t>не совпадают</a:t>
            </a:r>
            <a:r>
              <a:rPr lang="ru-RU" altLang="ru-RU" sz="2800"/>
              <a:t>. </a:t>
            </a:r>
            <a:r>
              <a:rPr lang="ru-RU" altLang="ru-RU" sz="2800" b="1" i="1"/>
              <a:t>Объективное  </a:t>
            </a:r>
            <a:r>
              <a:rPr lang="ru-RU" altLang="ru-RU" sz="2800"/>
              <a:t>шире </a:t>
            </a:r>
            <a:r>
              <a:rPr lang="ru-RU" altLang="ru-RU" sz="2800" b="1" i="1"/>
              <a:t>материального </a:t>
            </a:r>
            <a:r>
              <a:rPr lang="ru-RU" altLang="ru-RU" sz="2800"/>
              <a:t>и включает его в себя. Оно включает не только материальное, но и социальное, и даже «чужое» идеальное – все, что противостоит </a:t>
            </a:r>
            <a:r>
              <a:rPr lang="en-US" altLang="ru-RU" sz="2800"/>
              <a:t>S</a:t>
            </a:r>
            <a:r>
              <a:rPr lang="ru-RU" altLang="ru-RU" sz="2800"/>
              <a:t> и выступает в качестве </a:t>
            </a:r>
            <a:r>
              <a:rPr lang="ru-RU" altLang="ru-RU" sz="2800" b="1" i="1"/>
              <a:t>объективных условий</a:t>
            </a:r>
            <a:r>
              <a:rPr lang="ru-RU" altLang="ru-RU" sz="2800"/>
              <a:t> </a:t>
            </a:r>
            <a:r>
              <a:rPr lang="en-US" altLang="ru-RU" sz="2800"/>
              <a:t> </a:t>
            </a:r>
            <a:r>
              <a:rPr lang="ru-RU" altLang="ru-RU" sz="2800"/>
              <a:t>его деятельности. Эти условия: 1) первичны по отношению к деятельности </a:t>
            </a:r>
            <a:r>
              <a:rPr lang="en-US" altLang="ru-RU" sz="2800"/>
              <a:t>S</a:t>
            </a:r>
            <a:r>
              <a:rPr lang="ru-RU" altLang="ru-RU" sz="2800"/>
              <a:t>;  ) определяют деятельность </a:t>
            </a:r>
            <a:r>
              <a:rPr lang="en-US" altLang="ru-RU" sz="2800"/>
              <a:t>S</a:t>
            </a:r>
            <a:r>
              <a:rPr lang="ru-RU" altLang="ru-RU" sz="2800"/>
              <a:t>;        3) обусловливают появление самого </a:t>
            </a:r>
            <a:r>
              <a:rPr lang="en-US" altLang="ru-RU" sz="2800"/>
              <a:t>S</a:t>
            </a:r>
            <a:r>
              <a:rPr lang="ru-RU" altLang="ru-RU" sz="2800"/>
              <a:t>.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8467" name="Rectangle 3"/>
          <p:cNvSpPr>
            <a:spLocks noGrp="1" noChangeArrowheads="1"/>
          </p:cNvSpPr>
          <p:nvPr>
            <p:ph type="body" idx="1"/>
          </p:nvPr>
        </p:nvSpPr>
        <p:spPr>
          <a:xfrm>
            <a:off x="755650" y="476250"/>
            <a:ext cx="8137525" cy="6121400"/>
          </a:xfrm>
        </p:spPr>
        <p:txBody>
          <a:bodyPr/>
          <a:lstStyle/>
          <a:p>
            <a:pPr>
              <a:lnSpc>
                <a:spcPct val="75000"/>
              </a:lnSpc>
            </a:pPr>
            <a:r>
              <a:rPr lang="ru-RU" altLang="ru-RU" sz="2600" b="1" i="1"/>
              <a:t>Субъективное</a:t>
            </a:r>
            <a:r>
              <a:rPr lang="ru-RU" altLang="ru-RU" sz="2600"/>
              <a:t> в социуме – это все то, что присуще субъекту </a:t>
            </a:r>
            <a:r>
              <a:rPr lang="en-US" altLang="ru-RU" sz="2600"/>
              <a:t>S</a:t>
            </a:r>
            <a:r>
              <a:rPr lang="ru-RU" altLang="ru-RU" sz="2600"/>
              <a:t>, зависит от него и определяется им.</a:t>
            </a:r>
          </a:p>
          <a:p>
            <a:pPr>
              <a:lnSpc>
                <a:spcPct val="75000"/>
              </a:lnSpc>
            </a:pPr>
            <a:r>
              <a:rPr lang="ru-RU" altLang="ru-RU" sz="2600" b="1" i="1"/>
              <a:t>Субъект</a:t>
            </a:r>
            <a:r>
              <a:rPr lang="ru-RU" altLang="ru-RU" sz="2600"/>
              <a:t> – это действующее лицо социального процесса, обладающее определенным уровнем сознания, волей, потребностями и интересами.</a:t>
            </a:r>
          </a:p>
          <a:p>
            <a:pPr>
              <a:lnSpc>
                <a:spcPct val="75000"/>
              </a:lnSpc>
            </a:pPr>
            <a:r>
              <a:rPr lang="ru-RU" altLang="ru-RU" sz="2600" b="1" i="1"/>
              <a:t>Субъективное </a:t>
            </a:r>
            <a:r>
              <a:rPr lang="ru-RU" altLang="ru-RU" sz="2600"/>
              <a:t>включает в себя: самого </a:t>
            </a:r>
            <a:r>
              <a:rPr lang="en-US" altLang="ru-RU" sz="2600"/>
              <a:t>S</a:t>
            </a:r>
            <a:r>
              <a:rPr lang="ru-RU" altLang="ru-RU" sz="2600"/>
              <a:t>, все его качества и его духовную жизнедеятельность. Это т.н. </a:t>
            </a:r>
            <a:r>
              <a:rPr lang="ru-RU" altLang="ru-RU" sz="2600" b="1" i="1"/>
              <a:t>субъективный фактор</a:t>
            </a:r>
            <a:r>
              <a:rPr lang="ru-RU" altLang="ru-RU" sz="2600"/>
              <a:t>, который:   1) вторичен;        2) зависит от объективных условий;  3) способен оказывать обратное воздействие на объективные условия.</a:t>
            </a:r>
          </a:p>
          <a:p>
            <a:pPr>
              <a:lnSpc>
                <a:spcPct val="75000"/>
              </a:lnSpc>
            </a:pPr>
            <a:r>
              <a:rPr lang="ru-RU" altLang="ru-RU" sz="2600" i="1"/>
              <a:t>Объективные условия</a:t>
            </a:r>
            <a:r>
              <a:rPr lang="ru-RU" altLang="ru-RU" sz="2600"/>
              <a:t> устойчивы, </a:t>
            </a:r>
            <a:r>
              <a:rPr lang="ru-RU" altLang="ru-RU" sz="2600" i="1"/>
              <a:t>субъективный фактор</a:t>
            </a:r>
            <a:r>
              <a:rPr lang="ru-RU" altLang="ru-RU" sz="2600"/>
              <a:t> более подвижен и изменчив. Пр. всего, может меняться объем </a:t>
            </a:r>
            <a:r>
              <a:rPr lang="en-US" altLang="ru-RU" sz="2600"/>
              <a:t>S</a:t>
            </a:r>
            <a:r>
              <a:rPr lang="ru-RU" altLang="ru-RU" sz="2600"/>
              <a:t>: им может выступать человек, группа, все человечество. Чем больше объем </a:t>
            </a:r>
            <a:r>
              <a:rPr lang="en-US" altLang="ru-RU" sz="2600"/>
              <a:t>S</a:t>
            </a:r>
            <a:r>
              <a:rPr lang="ru-RU" altLang="ru-RU" sz="2600"/>
              <a:t>, тем меньше объективное и наоборот. </a:t>
            </a:r>
            <a:r>
              <a:rPr lang="ru-RU" altLang="ru-RU" sz="2600" i="1"/>
              <a:t>При расширении </a:t>
            </a:r>
            <a:r>
              <a:rPr lang="en-US" altLang="ru-RU" sz="2600" i="1"/>
              <a:t>S</a:t>
            </a:r>
            <a:r>
              <a:rPr lang="ru-RU" altLang="ru-RU" sz="2600" i="1"/>
              <a:t> объективное субъективируется; при сужении </a:t>
            </a:r>
            <a:r>
              <a:rPr lang="en-US" altLang="ru-RU" sz="2600" i="1"/>
              <a:t>S</a:t>
            </a:r>
            <a:r>
              <a:rPr lang="ru-RU" altLang="ru-RU" sz="2600" i="1"/>
              <a:t> или расширении объекта субъективное объективируется</a:t>
            </a:r>
            <a:r>
              <a:rPr lang="ru-RU" altLang="ru-RU" sz="2600"/>
              <a:t>.</a:t>
            </a:r>
          </a:p>
          <a:p>
            <a:pPr>
              <a:lnSpc>
                <a:spcPct val="75000"/>
              </a:lnSpc>
            </a:pPr>
            <a:endParaRPr lang="ru-RU" altLang="ru-RU" sz="260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2802" name="Rectangle 2"/>
          <p:cNvSpPr>
            <a:spLocks noGrp="1" noChangeArrowheads="1"/>
          </p:cNvSpPr>
          <p:nvPr>
            <p:ph type="title"/>
          </p:nvPr>
        </p:nvSpPr>
        <p:spPr>
          <a:xfrm>
            <a:off x="1066800" y="381000"/>
            <a:ext cx="7620000" cy="600075"/>
          </a:xfrm>
        </p:spPr>
        <p:txBody>
          <a:bodyPr/>
          <a:lstStyle/>
          <a:p>
            <a:r>
              <a:rPr lang="ru-RU" altLang="ru-RU" sz="4000" b="1"/>
              <a:t>В социуме:</a:t>
            </a:r>
          </a:p>
        </p:txBody>
      </p:sp>
      <p:sp>
        <p:nvSpPr>
          <p:cNvPr id="332803" name="Rectangle 3"/>
          <p:cNvSpPr>
            <a:spLocks noGrp="1" noChangeArrowheads="1"/>
          </p:cNvSpPr>
          <p:nvPr>
            <p:ph type="body" idx="1"/>
          </p:nvPr>
        </p:nvSpPr>
        <p:spPr>
          <a:xfrm>
            <a:off x="1066800" y="1268413"/>
            <a:ext cx="7620000" cy="5256212"/>
          </a:xfrm>
        </p:spPr>
        <p:txBody>
          <a:bodyPr/>
          <a:lstStyle/>
          <a:p>
            <a:pPr>
              <a:lnSpc>
                <a:spcPct val="75000"/>
              </a:lnSpc>
            </a:pPr>
            <a:r>
              <a:rPr lang="ru-RU" altLang="ru-RU" u="sng"/>
              <a:t>объективные условия</a:t>
            </a:r>
            <a:r>
              <a:rPr lang="ru-RU" altLang="ru-RU"/>
              <a:t> – это </a:t>
            </a:r>
            <a:r>
              <a:rPr lang="ru-RU" altLang="ru-RU" b="1" i="1"/>
              <a:t>историческая необходимость</a:t>
            </a:r>
            <a:r>
              <a:rPr lang="ru-RU" altLang="ru-RU"/>
              <a:t>. </a:t>
            </a:r>
          </a:p>
          <a:p>
            <a:pPr>
              <a:lnSpc>
                <a:spcPct val="75000"/>
              </a:lnSpc>
            </a:pPr>
            <a:r>
              <a:rPr lang="ru-RU" altLang="ru-RU" u="sng"/>
              <a:t>субъективный фактор</a:t>
            </a:r>
            <a:r>
              <a:rPr lang="ru-RU" altLang="ru-RU"/>
              <a:t> – это </a:t>
            </a:r>
            <a:r>
              <a:rPr lang="ru-RU" altLang="ru-RU" b="1" i="1"/>
              <a:t>сознательная деятельность</a:t>
            </a:r>
            <a:r>
              <a:rPr lang="ru-RU" altLang="ru-RU"/>
              <a:t> людей. Их соотношение – это </a:t>
            </a:r>
            <a:r>
              <a:rPr lang="ru-RU" altLang="ru-RU" b="1" i="1"/>
              <a:t>соотношение свободы и необходимости</a:t>
            </a:r>
            <a:r>
              <a:rPr lang="ru-RU" altLang="ru-RU"/>
              <a:t>, где</a:t>
            </a:r>
          </a:p>
          <a:p>
            <a:pPr>
              <a:lnSpc>
                <a:spcPct val="75000"/>
              </a:lnSpc>
            </a:pPr>
            <a:r>
              <a:rPr lang="ru-RU" altLang="ru-RU" i="1"/>
              <a:t>необходимость</a:t>
            </a:r>
            <a:r>
              <a:rPr lang="ru-RU" altLang="ru-RU"/>
              <a:t> – первична, неодолима;  </a:t>
            </a:r>
            <a:r>
              <a:rPr lang="ru-RU" altLang="ru-RU" i="1"/>
              <a:t>свобода</a:t>
            </a:r>
            <a:r>
              <a:rPr lang="ru-RU" altLang="ru-RU"/>
              <a:t> осуществляется в рамках этой необходимости…</a:t>
            </a:r>
          </a:p>
          <a:p>
            <a:pPr>
              <a:lnSpc>
                <a:spcPct val="80000"/>
              </a:lnSpc>
            </a:pPr>
            <a:endParaRPr lang="ru-RU" altLang="ru-RU"/>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9491" name="Rectangle 3"/>
          <p:cNvSpPr>
            <a:spLocks noGrp="1" noChangeArrowheads="1"/>
          </p:cNvSpPr>
          <p:nvPr>
            <p:ph type="body" idx="1"/>
          </p:nvPr>
        </p:nvSpPr>
        <p:spPr>
          <a:xfrm>
            <a:off x="1066800" y="549275"/>
            <a:ext cx="7620000" cy="6048375"/>
          </a:xfrm>
        </p:spPr>
        <p:txBody>
          <a:bodyPr/>
          <a:lstStyle/>
          <a:p>
            <a:pPr>
              <a:lnSpc>
                <a:spcPct val="75000"/>
              </a:lnSpc>
            </a:pPr>
            <a:r>
              <a:rPr lang="ru-RU" altLang="ru-RU" sz="2800" dirty="0"/>
              <a:t>Главное отличие социального бытия – отсутствие четких границ между  объективным и субъективным.</a:t>
            </a:r>
          </a:p>
          <a:p>
            <a:pPr>
              <a:lnSpc>
                <a:spcPct val="90000"/>
              </a:lnSpc>
            </a:pPr>
            <a:r>
              <a:rPr lang="ru-RU" altLang="ru-RU" sz="2800" dirty="0"/>
              <a:t>Задача человека – умение разграничивать объективное и субъективное для выработки адекватной стратегии и тактики поведения.</a:t>
            </a:r>
          </a:p>
          <a:p>
            <a:pPr algn="ctr">
              <a:lnSpc>
                <a:spcPct val="75000"/>
              </a:lnSpc>
              <a:buFontTx/>
              <a:buNone/>
            </a:pPr>
            <a:endParaRPr lang="ru-RU" altLang="ru-RU" sz="2800" b="1" i="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6419" name="Rectangle 3"/>
          <p:cNvSpPr>
            <a:spLocks noGrp="1" noChangeArrowheads="1"/>
          </p:cNvSpPr>
          <p:nvPr>
            <p:ph type="body" idx="1"/>
          </p:nvPr>
        </p:nvSpPr>
        <p:spPr>
          <a:xfrm>
            <a:off x="1042988" y="620713"/>
            <a:ext cx="7620000" cy="5822950"/>
          </a:xfrm>
        </p:spPr>
        <p:txBody>
          <a:bodyPr/>
          <a:lstStyle/>
          <a:p>
            <a:pPr>
              <a:lnSpc>
                <a:spcPct val="80000"/>
              </a:lnSpc>
            </a:pPr>
            <a:r>
              <a:rPr lang="ru-RU" altLang="ru-RU" sz="2800" b="1" i="1"/>
              <a:t>Центральное понятие</a:t>
            </a:r>
            <a:r>
              <a:rPr lang="ru-RU" altLang="ru-RU" sz="2800"/>
              <a:t> социальной философии – </a:t>
            </a:r>
            <a:r>
              <a:rPr lang="ru-RU" altLang="ru-RU" sz="2800" b="1" i="1"/>
              <a:t>общество</a:t>
            </a:r>
            <a:r>
              <a:rPr lang="ru-RU" altLang="ru-RU" sz="2800"/>
              <a:t>, выступающее в процессе философской рефлексии как </a:t>
            </a:r>
            <a:r>
              <a:rPr lang="ru-RU" altLang="ru-RU" sz="2800" i="1"/>
              <a:t>социальное бытие</a:t>
            </a:r>
            <a:r>
              <a:rPr lang="ru-RU" altLang="ru-RU" sz="2800"/>
              <a:t>, а учение о нем – как </a:t>
            </a:r>
            <a:r>
              <a:rPr lang="ru-RU" altLang="ru-RU" sz="2800" i="1"/>
              <a:t>социальная онтология</a:t>
            </a:r>
            <a:r>
              <a:rPr lang="ru-RU" altLang="ru-RU" sz="2800"/>
              <a:t>.  </a:t>
            </a:r>
            <a:endParaRPr lang="ru-RU" altLang="ru-RU" sz="2800" i="1"/>
          </a:p>
          <a:p>
            <a:pPr>
              <a:lnSpc>
                <a:spcPct val="80000"/>
              </a:lnSpc>
            </a:pPr>
            <a:r>
              <a:rPr lang="ru-RU" altLang="ru-RU" sz="2800" i="1"/>
              <a:t>В широком смысле слова </a:t>
            </a:r>
            <a:r>
              <a:rPr lang="ru-RU" altLang="ru-RU" sz="2800" b="1" i="1"/>
              <a:t>общество</a:t>
            </a:r>
            <a:r>
              <a:rPr lang="ru-RU" altLang="ru-RU" sz="2800"/>
              <a:t> – обособившаяся от природы часть материального мира, исторически развивающаяся совокупность отношений между людьми, складывающихся в процессе их жизнедеятельности. </a:t>
            </a:r>
            <a:endParaRPr lang="ru-RU" altLang="ru-RU" sz="2800" i="1"/>
          </a:p>
          <a:p>
            <a:pPr>
              <a:lnSpc>
                <a:spcPct val="80000"/>
              </a:lnSpc>
            </a:pPr>
            <a:r>
              <a:rPr lang="ru-RU" altLang="ru-RU" sz="2800" i="1"/>
              <a:t>В узком смысле</a:t>
            </a:r>
            <a:r>
              <a:rPr lang="ru-RU" altLang="ru-RU" sz="2800"/>
              <a:t> </a:t>
            </a:r>
            <a:r>
              <a:rPr lang="ru-RU" altLang="ru-RU" sz="2800" i="1"/>
              <a:t>слова </a:t>
            </a:r>
            <a:r>
              <a:rPr lang="ru-RU" altLang="ru-RU" sz="2800" b="1" i="1"/>
              <a:t>общество</a:t>
            </a:r>
            <a:r>
              <a:rPr lang="ru-RU" altLang="ru-RU" sz="2800"/>
              <a:t> — это определенный этап человеческой истории (напр., феодальное общество) или отдельное конкретное общество (напр., современное белорусское общество).</a:t>
            </a:r>
          </a:p>
          <a:p>
            <a:pPr>
              <a:lnSpc>
                <a:spcPct val="80000"/>
              </a:lnSpc>
            </a:pPr>
            <a:endParaRPr lang="ru-RU" altLang="ru-RU" sz="20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578" name="Rectangle 2"/>
          <p:cNvSpPr>
            <a:spLocks noGrp="1" noChangeArrowheads="1"/>
          </p:cNvSpPr>
          <p:nvPr>
            <p:ph type="title"/>
          </p:nvPr>
        </p:nvSpPr>
        <p:spPr>
          <a:xfrm>
            <a:off x="1066800" y="381000"/>
            <a:ext cx="7620000" cy="455613"/>
          </a:xfrm>
        </p:spPr>
        <p:txBody>
          <a:bodyPr/>
          <a:lstStyle/>
          <a:p>
            <a:pPr>
              <a:lnSpc>
                <a:spcPct val="70000"/>
              </a:lnSpc>
            </a:pPr>
            <a:r>
              <a:rPr lang="ru-RU" altLang="ru-RU" sz="3600" b="1" i="1"/>
              <a:t>Социальная философия –</a:t>
            </a:r>
          </a:p>
        </p:txBody>
      </p:sp>
      <p:sp>
        <p:nvSpPr>
          <p:cNvPr id="280579" name="Rectangle 3"/>
          <p:cNvSpPr>
            <a:spLocks noGrp="1" noChangeArrowheads="1"/>
          </p:cNvSpPr>
          <p:nvPr>
            <p:ph type="body" idx="1"/>
          </p:nvPr>
        </p:nvSpPr>
        <p:spPr>
          <a:xfrm>
            <a:off x="827088" y="836613"/>
            <a:ext cx="8051800" cy="5761037"/>
          </a:xfrm>
        </p:spPr>
        <p:txBody>
          <a:bodyPr/>
          <a:lstStyle/>
          <a:p>
            <a:pPr>
              <a:lnSpc>
                <a:spcPct val="80000"/>
              </a:lnSpc>
            </a:pPr>
            <a:r>
              <a:rPr lang="ru-RU" altLang="ru-RU" sz="2800" b="1" i="1"/>
              <a:t>как теоретически обоснованная система философских знаний о существовании и развитии общества – формируется в конце XVIII – 1-ой половине XIX в. К этому времени сложились различные </a:t>
            </a:r>
            <a:r>
              <a:rPr lang="ru-RU" altLang="ru-RU" sz="2800" b="1" i="1" u="sng"/>
              <a:t>теоретико-методологические парадигмы</a:t>
            </a:r>
            <a:r>
              <a:rPr lang="ru-RU" altLang="ru-RU" sz="2800" b="1" i="1"/>
              <a:t> (исследовательские программы) – системы принципов, идеалов и норм, определяющих механизмы описания и объяснения общественных явлений, критерии научности их познания и прогнозирования, выступающие трансляторами социально-философского знания в сферу конкретно-научного знания, а через него – в экономику, политику и другие сферы социальной жизни.</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3410" name="Rectangle 2"/>
          <p:cNvSpPr>
            <a:spLocks noGrp="1" noChangeArrowheads="1"/>
          </p:cNvSpPr>
          <p:nvPr>
            <p:ph type="title"/>
          </p:nvPr>
        </p:nvSpPr>
        <p:spPr>
          <a:xfrm>
            <a:off x="1066800" y="381000"/>
            <a:ext cx="7620000" cy="527050"/>
          </a:xfrm>
        </p:spPr>
        <p:txBody>
          <a:bodyPr/>
          <a:lstStyle/>
          <a:p>
            <a:pPr>
              <a:lnSpc>
                <a:spcPct val="75000"/>
              </a:lnSpc>
            </a:pPr>
            <a:r>
              <a:rPr lang="ru-RU" altLang="ru-RU" sz="3600" b="1" i="1"/>
              <a:t>Основные исследовательские программы социальной философии</a:t>
            </a:r>
            <a:r>
              <a:rPr lang="ru-RU" altLang="ru-RU" sz="3600" b="1"/>
              <a:t>:</a:t>
            </a:r>
          </a:p>
        </p:txBody>
      </p:sp>
      <p:sp>
        <p:nvSpPr>
          <p:cNvPr id="273411" name="Rectangle 3"/>
          <p:cNvSpPr>
            <a:spLocks noGrp="1" noChangeArrowheads="1"/>
          </p:cNvSpPr>
          <p:nvPr>
            <p:ph type="body" idx="1"/>
          </p:nvPr>
        </p:nvSpPr>
        <p:spPr>
          <a:xfrm>
            <a:off x="755650" y="1125538"/>
            <a:ext cx="7931150" cy="5399087"/>
          </a:xfrm>
        </p:spPr>
        <p:txBody>
          <a:bodyPr/>
          <a:lstStyle/>
          <a:p>
            <a:pPr>
              <a:lnSpc>
                <a:spcPct val="90000"/>
              </a:lnSpc>
            </a:pPr>
            <a:r>
              <a:rPr lang="ru-RU" altLang="ru-RU" sz="2800"/>
              <a:t>1) натуралистическая (редукционизм, этноцентризм, органицизм);</a:t>
            </a:r>
          </a:p>
          <a:p>
            <a:pPr>
              <a:lnSpc>
                <a:spcPct val="90000"/>
              </a:lnSpc>
            </a:pPr>
            <a:r>
              <a:rPr lang="ru-RU" altLang="ru-RU" sz="2800"/>
              <a:t>2) культурно-историческая (культурно-центристская);</a:t>
            </a:r>
          </a:p>
          <a:p>
            <a:pPr>
              <a:lnSpc>
                <a:spcPct val="90000"/>
              </a:lnSpc>
            </a:pPr>
            <a:r>
              <a:rPr lang="ru-RU" altLang="ru-RU" sz="2800"/>
              <a:t>3) психологическая и социопсихологическая;</a:t>
            </a:r>
          </a:p>
          <a:p>
            <a:pPr>
              <a:lnSpc>
                <a:spcPct val="90000"/>
              </a:lnSpc>
            </a:pPr>
            <a:r>
              <a:rPr lang="ru-RU" altLang="ru-RU" sz="2800"/>
              <a:t>4) исследовательские программы классического и постклассического марксизма;</a:t>
            </a:r>
          </a:p>
          <a:p>
            <a:pPr>
              <a:lnSpc>
                <a:spcPct val="90000"/>
              </a:lnSpc>
            </a:pPr>
            <a:r>
              <a:rPr lang="ru-RU" altLang="ru-RU" sz="2800"/>
              <a:t>5)</a:t>
            </a:r>
            <a:r>
              <a:rPr lang="be-BY" altLang="ru-RU" sz="2800"/>
              <a:t> </a:t>
            </a:r>
            <a:r>
              <a:rPr lang="ru-RU" altLang="ru-RU" sz="2800"/>
              <a:t>программа социального действия М. Вебера;</a:t>
            </a:r>
          </a:p>
          <a:p>
            <a:pPr>
              <a:lnSpc>
                <a:spcPct val="90000"/>
              </a:lnSpc>
            </a:pPr>
            <a:r>
              <a:rPr lang="ru-RU" altLang="ru-RU" sz="2800"/>
              <a:t>6) программа структурного функционализма;</a:t>
            </a:r>
          </a:p>
          <a:p>
            <a:pPr>
              <a:lnSpc>
                <a:spcPct val="90000"/>
              </a:lnSpc>
            </a:pPr>
            <a:r>
              <a:rPr lang="ru-RU" altLang="ru-RU" sz="2800"/>
              <a:t>7) программа общественной рациональности и коммуникативного действия (Ю. Хабермас) и др.</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602" name="Rectangle 2"/>
          <p:cNvSpPr>
            <a:spLocks noGrp="1" noChangeArrowheads="1"/>
          </p:cNvSpPr>
          <p:nvPr>
            <p:ph type="title"/>
          </p:nvPr>
        </p:nvSpPr>
        <p:spPr>
          <a:xfrm>
            <a:off x="900113" y="404813"/>
            <a:ext cx="8064500" cy="431800"/>
          </a:xfrm>
        </p:spPr>
        <p:txBody>
          <a:bodyPr/>
          <a:lstStyle/>
          <a:p>
            <a:pPr>
              <a:lnSpc>
                <a:spcPct val="65000"/>
              </a:lnSpc>
            </a:pPr>
            <a:r>
              <a:rPr lang="ru-RU" altLang="ru-RU" sz="3600" b="1"/>
              <a:t>1. Натуралистическая программа:</a:t>
            </a:r>
          </a:p>
        </p:txBody>
      </p:sp>
      <p:sp>
        <p:nvSpPr>
          <p:cNvPr id="281603" name="Rectangle 3"/>
          <p:cNvSpPr>
            <a:spLocks noGrp="1" noChangeArrowheads="1"/>
          </p:cNvSpPr>
          <p:nvPr>
            <p:ph type="body" idx="1"/>
          </p:nvPr>
        </p:nvSpPr>
        <p:spPr>
          <a:xfrm>
            <a:off x="755650" y="1125538"/>
            <a:ext cx="8208963" cy="5472112"/>
          </a:xfrm>
        </p:spPr>
        <p:txBody>
          <a:bodyPr/>
          <a:lstStyle/>
          <a:p>
            <a:pPr>
              <a:lnSpc>
                <a:spcPct val="80000"/>
              </a:lnSpc>
            </a:pPr>
            <a:r>
              <a:rPr lang="ru-RU" altLang="ru-RU" sz="1400"/>
              <a:t>  </a:t>
            </a:r>
            <a:r>
              <a:rPr lang="ru-RU" altLang="ru-RU" sz="2800"/>
              <a:t> </a:t>
            </a:r>
            <a:r>
              <a:rPr lang="ru-RU" altLang="ru-RU"/>
              <a:t>общество рассматривается по аналогии с природой, как естественное продолжение закономерностей природы, ее «венец», хотя и не самое совершенное ее образование. Методология естествознания распространяется на социально-гуманитарное знание, идеалы и нормы которого формируются  по образу естественных наук. </a:t>
            </a:r>
          </a:p>
          <a:p>
            <a:pPr>
              <a:lnSpc>
                <a:spcPct val="80000"/>
              </a:lnSpc>
            </a:pPr>
            <a:r>
              <a:rPr lang="ru-RU" altLang="ru-RU"/>
              <a:t>Натуралистическая программа представлена тремя версиями: </a:t>
            </a:r>
            <a:r>
              <a:rPr lang="ru-RU" altLang="ru-RU" i="1"/>
              <a:t>редукционистской, этноцентристской и органицистской</a:t>
            </a:r>
            <a:r>
              <a:rPr lang="ru-RU" altLang="ru-RU"/>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2627" name="Rectangle 3"/>
          <p:cNvSpPr>
            <a:spLocks noGrp="1" noChangeArrowheads="1"/>
          </p:cNvSpPr>
          <p:nvPr>
            <p:ph type="body" idx="1"/>
          </p:nvPr>
        </p:nvSpPr>
        <p:spPr>
          <a:xfrm>
            <a:off x="1066800" y="476250"/>
            <a:ext cx="7620000" cy="5976938"/>
          </a:xfrm>
        </p:spPr>
        <p:txBody>
          <a:bodyPr/>
          <a:lstStyle/>
          <a:p>
            <a:r>
              <a:rPr lang="ru-RU" altLang="ru-RU" sz="3600" b="1" i="1"/>
              <a:t>Редукционизм</a:t>
            </a:r>
            <a:r>
              <a:rPr lang="ru-RU" altLang="ru-RU" sz="3600" b="1"/>
              <a:t> </a:t>
            </a:r>
            <a:endParaRPr lang="ru-RU" altLang="ru-RU" sz="3600"/>
          </a:p>
          <a:p>
            <a:r>
              <a:rPr lang="ru-RU" altLang="ru-RU" sz="2800"/>
              <a:t>(от лат. </a:t>
            </a:r>
            <a:r>
              <a:rPr lang="ru-RU" altLang="ru-RU" sz="2800" i="1"/>
              <a:t>Reduction </a:t>
            </a:r>
            <a:r>
              <a:rPr lang="ru-RU" altLang="ru-RU" sz="2800"/>
              <a:t>— движение назад) — методологический принцип, согласно которому высшие формы материи могут быть полностью объяснены на основе закономерностей, свойственных низшим формам. Поэтому тип общественного устройства определяется механическими (силовыми) взаимодействиями (Т. Гоббс, П. Гольбах), особенностями географической и природоклиматической среды (Монтескье, И. Мечников), химическими процессами ассоциации и диссоциации (М. Шевроль).</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059" name="Rectangle 3"/>
          <p:cNvSpPr>
            <a:spLocks noGrp="1" noChangeArrowheads="1"/>
          </p:cNvSpPr>
          <p:nvPr>
            <p:ph type="body" idx="1"/>
          </p:nvPr>
        </p:nvSpPr>
        <p:spPr>
          <a:xfrm>
            <a:off x="1042988" y="549275"/>
            <a:ext cx="7826375" cy="5832475"/>
          </a:xfrm>
        </p:spPr>
        <p:txBody>
          <a:bodyPr/>
          <a:lstStyle/>
          <a:p>
            <a:pPr>
              <a:lnSpc>
                <a:spcPct val="90000"/>
              </a:lnSpc>
            </a:pPr>
            <a:r>
              <a:rPr lang="ru-RU" altLang="ru-RU" sz="3600" b="1" i="1"/>
              <a:t>Этноцентризм</a:t>
            </a:r>
            <a:r>
              <a:rPr lang="ru-RU" altLang="ru-RU" sz="3600" b="1"/>
              <a:t> </a:t>
            </a:r>
            <a:r>
              <a:rPr lang="ru-RU" altLang="ru-RU" sz="2800"/>
              <a:t> </a:t>
            </a:r>
          </a:p>
          <a:p>
            <a:pPr>
              <a:lnSpc>
                <a:spcPct val="90000"/>
              </a:lnSpc>
            </a:pPr>
            <a:r>
              <a:rPr lang="ru-RU" altLang="ru-RU" sz="2800"/>
              <a:t>в роли ведущего фактора социальной динамики видит природно-национальные особенности. Подобные методологические подходы характерны для </a:t>
            </a:r>
            <a:r>
              <a:rPr lang="ru-RU" altLang="ru-RU" sz="2800" i="1"/>
              <a:t>евразийства. </a:t>
            </a:r>
            <a:r>
              <a:rPr lang="ru-RU" altLang="ru-RU" sz="2800"/>
              <a:t>С этой точки зрения Евразия как географическое понятие ассоциируется с местоположением особой евразийской культуры, ядром которой выступает культура восточнославянских народов — русских, украинцев, белорусов; Евразия характеризуется общностью исторических судеб населяющих ее народов и единым экономико-политическим будущим.</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699" name="Rectangle 3"/>
          <p:cNvSpPr>
            <a:spLocks noGrp="1" noChangeArrowheads="1"/>
          </p:cNvSpPr>
          <p:nvPr>
            <p:ph type="body" idx="1"/>
          </p:nvPr>
        </p:nvSpPr>
        <p:spPr>
          <a:xfrm>
            <a:off x="1071538" y="642918"/>
            <a:ext cx="7615262" cy="5881707"/>
          </a:xfrm>
        </p:spPr>
        <p:txBody>
          <a:bodyPr/>
          <a:lstStyle/>
          <a:p>
            <a:r>
              <a:rPr lang="ru-RU" altLang="ru-RU" sz="3600" b="1" i="1" dirty="0" err="1"/>
              <a:t>Органицистская</a:t>
            </a:r>
            <a:r>
              <a:rPr lang="ru-RU" altLang="ru-RU" sz="3600" b="1" i="1" dirty="0"/>
              <a:t> версия</a:t>
            </a:r>
            <a:r>
              <a:rPr lang="ru-RU" altLang="ru-RU" b="1" i="1" dirty="0"/>
              <a:t> </a:t>
            </a:r>
          </a:p>
          <a:p>
            <a:r>
              <a:rPr lang="ru-RU" altLang="ru-RU" sz="2800" dirty="0"/>
              <a:t>уподобляет общество организму и пытается объяснить социальную жизнь биологическими закономерностями (Г. Спенсер). По аналогии с живым организмом обществу приписываются все его черты — единство, целесообразность, специализация органов (роль кровообращения выполняет торговля, функции головного мозга — правительство, обмена веществ — экономика).</a:t>
            </a:r>
          </a:p>
        </p:txBody>
      </p:sp>
    </p:spTree>
  </p:cSld>
  <p:clrMapOvr>
    <a:masterClrMapping/>
  </p:clrMapOvr>
</p:sld>
</file>

<file path=ppt/theme/theme1.xml><?xml version="1.0" encoding="utf-8"?>
<a:theme xmlns:a="http://schemas.openxmlformats.org/drawingml/2006/main" name="1_Тетрадь">
  <a:themeElements>
    <a:clrScheme name="1_Тетрадь 1">
      <a:dk1>
        <a:srgbClr val="000000"/>
      </a:dk1>
      <a:lt1>
        <a:srgbClr val="FEFDE3"/>
      </a:lt1>
      <a:dk2>
        <a:srgbClr val="221304"/>
      </a:dk2>
      <a:lt2>
        <a:srgbClr val="CBBD83"/>
      </a:lt2>
      <a:accent1>
        <a:srgbClr val="A1BD69"/>
      </a:accent1>
      <a:accent2>
        <a:srgbClr val="3694B6"/>
      </a:accent2>
      <a:accent3>
        <a:srgbClr val="FEFEEF"/>
      </a:accent3>
      <a:accent4>
        <a:srgbClr val="000000"/>
      </a:accent4>
      <a:accent5>
        <a:srgbClr val="CDDBB9"/>
      </a:accent5>
      <a:accent6>
        <a:srgbClr val="3086A5"/>
      </a:accent6>
      <a:hlink>
        <a:srgbClr val="660066"/>
      </a:hlink>
      <a:folHlink>
        <a:srgbClr val="666699"/>
      </a:folHlink>
    </a:clrScheme>
    <a:fontScheme name="1_Тетрадь">
      <a:majorFont>
        <a:latin typeface="Times New Roman"/>
        <a:ea typeface=""/>
        <a:cs typeface="Times New Roman"/>
      </a:majorFont>
      <a:minorFont>
        <a:latin typeface="Times New Roman"/>
        <a:ea typeface=""/>
        <a:cs typeface="Times New Roma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ru-RU" altLang="ru-RU" sz="1800" b="0" i="1"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ru-RU" altLang="ru-RU" sz="1800" b="0" i="1"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defRPr>
        </a:defPPr>
      </a:lstStyle>
    </a:lnDef>
  </a:objectDefaults>
  <a:extraClrSchemeLst>
    <a:extraClrScheme>
      <a:clrScheme name="1_Тетрадь 1">
        <a:dk1>
          <a:srgbClr val="000000"/>
        </a:dk1>
        <a:lt1>
          <a:srgbClr val="FEFDE3"/>
        </a:lt1>
        <a:dk2>
          <a:srgbClr val="221304"/>
        </a:dk2>
        <a:lt2>
          <a:srgbClr val="CBBD83"/>
        </a:lt2>
        <a:accent1>
          <a:srgbClr val="A1BD69"/>
        </a:accent1>
        <a:accent2>
          <a:srgbClr val="3694B6"/>
        </a:accent2>
        <a:accent3>
          <a:srgbClr val="FEFEEF"/>
        </a:accent3>
        <a:accent4>
          <a:srgbClr val="000000"/>
        </a:accent4>
        <a:accent5>
          <a:srgbClr val="CDDBB9"/>
        </a:accent5>
        <a:accent6>
          <a:srgbClr val="3086A5"/>
        </a:accent6>
        <a:hlink>
          <a:srgbClr val="660066"/>
        </a:hlink>
        <a:folHlink>
          <a:srgbClr val="666699"/>
        </a:folHlink>
      </a:clrScheme>
      <a:clrMap bg1="lt1" tx1="dk1" bg2="lt2" tx2="dk2" accent1="accent1" accent2="accent2" accent3="accent3" accent4="accent4" accent5="accent5" accent6="accent6" hlink="hlink" folHlink="folHlink"/>
    </a:extraClrScheme>
    <a:extraClrScheme>
      <a:clrScheme name="1_Тетрадь 2">
        <a:dk1>
          <a:srgbClr val="000000"/>
        </a:dk1>
        <a:lt1>
          <a:srgbClr val="FFFFFF"/>
        </a:lt1>
        <a:dk2>
          <a:srgbClr val="221304"/>
        </a:dk2>
        <a:lt2>
          <a:srgbClr val="CBBD83"/>
        </a:lt2>
        <a:accent1>
          <a:srgbClr val="A1BD69"/>
        </a:accent1>
        <a:accent2>
          <a:srgbClr val="3694B6"/>
        </a:accent2>
        <a:accent3>
          <a:srgbClr val="FFFFFF"/>
        </a:accent3>
        <a:accent4>
          <a:srgbClr val="000000"/>
        </a:accent4>
        <a:accent5>
          <a:srgbClr val="CDDBB9"/>
        </a:accent5>
        <a:accent6>
          <a:srgbClr val="3086A5"/>
        </a:accent6>
        <a:hlink>
          <a:srgbClr val="660066"/>
        </a:hlink>
        <a:folHlink>
          <a:srgbClr val="666699"/>
        </a:folHlink>
      </a:clrScheme>
      <a:clrMap bg1="lt1" tx1="dk1" bg2="lt2" tx2="dk2" accent1="accent1" accent2="accent2" accent3="accent3" accent4="accent4" accent5="accent5" accent6="accent6" hlink="hlink" folHlink="folHlink"/>
    </a:extraClrScheme>
    <a:extraClrScheme>
      <a:clrScheme name="1_Тетрадь 3">
        <a:dk1>
          <a:srgbClr val="000000"/>
        </a:dk1>
        <a:lt1>
          <a:srgbClr val="FFFFFF"/>
        </a:lt1>
        <a:dk2>
          <a:srgbClr val="000000"/>
        </a:dk2>
        <a:lt2>
          <a:srgbClr val="DDDDDD"/>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777777"/>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4270</TotalTime>
  <Words>2090</Words>
  <Application>Microsoft Office PowerPoint</Application>
  <PresentationFormat>Экран (4:3)</PresentationFormat>
  <Paragraphs>92</Paragraphs>
  <Slides>27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27</vt:i4>
      </vt:variant>
    </vt:vector>
  </HeadingPairs>
  <TitlesOfParts>
    <vt:vector size="28" baseType="lpstr">
      <vt:lpstr>1_Тетрадь</vt:lpstr>
      <vt:lpstr>Тема 5. Природа социальной реальности и основные стратегии ее исследования</vt:lpstr>
      <vt:lpstr>Вопрос 1. Социальная философия: предмет, специфика и место в системе философского знания.</vt:lpstr>
      <vt:lpstr>Слайд 3</vt:lpstr>
      <vt:lpstr>Социальная философия –</vt:lpstr>
      <vt:lpstr>Основные исследовательские программы социальной философии:</vt:lpstr>
      <vt:lpstr>1. Натуралистическая программа:</vt:lpstr>
      <vt:lpstr>Слайд 7</vt:lpstr>
      <vt:lpstr>Слайд 8</vt:lpstr>
      <vt:lpstr>Слайд 9</vt:lpstr>
      <vt:lpstr> 2. Культурно-историческая  (культурно-центристская) программа:</vt:lpstr>
      <vt:lpstr> 3. Психологическая и социопсихологическая программы </vt:lpstr>
      <vt:lpstr>4. Марксистская исследовательская программа социального развития</vt:lpstr>
      <vt:lpstr>Марксистская концепция социального развития</vt:lpstr>
      <vt:lpstr>Слайд 14</vt:lpstr>
      <vt:lpstr>5. Концепция социального действия  или «понимающая социология» М. Вебера </vt:lpstr>
      <vt:lpstr> 6. Программа структурного функционализма (функциональный подход) </vt:lpstr>
      <vt:lpstr> 7. Теория коммуникативного действия Ю. Хабермаса </vt:lpstr>
      <vt:lpstr>Вопрос 2. Понятие социальной реальности. Специфика объекта и субъекта в социуме. Идеализм и материализм в истории</vt:lpstr>
      <vt:lpstr>Специфика социального бытия: </vt:lpstr>
      <vt:lpstr>Общество –</vt:lpstr>
      <vt:lpstr>Общество как социальная реальность</vt:lpstr>
      <vt:lpstr>Особенности общества как системы:</vt:lpstr>
      <vt:lpstr>Слайд 23</vt:lpstr>
      <vt:lpstr>5. Специфика объекта и субъекта в социуме </vt:lpstr>
      <vt:lpstr>Слайд 25</vt:lpstr>
      <vt:lpstr>В социуме:</vt:lpstr>
      <vt:lpstr>Слайд 27</vt:lpstr>
    </vt:vector>
  </TitlesOfParts>
  <Company>IPH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Моральные проблемы биоэтики</dc:title>
  <dc:creator>User</dc:creator>
  <cp:lastModifiedBy>Admin</cp:lastModifiedBy>
  <cp:revision>109</cp:revision>
  <dcterms:created xsi:type="dcterms:W3CDTF">2008-03-26T09:36:20Z</dcterms:created>
  <dcterms:modified xsi:type="dcterms:W3CDTF">2019-09-26T11:23:55Z</dcterms:modified>
</cp:coreProperties>
</file>