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76" r:id="rId6"/>
    <p:sldId id="261" r:id="rId7"/>
    <p:sldId id="279" r:id="rId8"/>
    <p:sldId id="271" r:id="rId9"/>
    <p:sldId id="280" r:id="rId10"/>
    <p:sldId id="272" r:id="rId11"/>
    <p:sldId id="278" r:id="rId12"/>
    <p:sldId id="283" r:id="rId13"/>
    <p:sldId id="281" r:id="rId14"/>
    <p:sldId id="282" r:id="rId15"/>
    <p:sldId id="273" r:id="rId16"/>
    <p:sldId id="260" r:id="rId17"/>
    <p:sldId id="284" r:id="rId18"/>
    <p:sldId id="285" r:id="rId19"/>
    <p:sldId id="259" r:id="rId20"/>
    <p:sldId id="269" r:id="rId21"/>
    <p:sldId id="266" r:id="rId22"/>
    <p:sldId id="267" r:id="rId23"/>
  </p:sldIdLst>
  <p:sldSz cx="9144000" cy="6858000" type="screen4x3"/>
  <p:notesSz cx="6858000" cy="9144000"/>
  <p:defaultTextStyle>
    <a:defPPr>
      <a:defRPr lang="be-BY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be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28D84B7-8D15-402E-86CF-D1651B57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720CD-604D-43A5-B08C-06C8C0E28B32}" type="datetimeFigureOut">
              <a:rPr lang="be-BY"/>
              <a:pPr>
                <a:defRPr/>
              </a:pPr>
              <a:t>27.09.2019</a:t>
            </a:fld>
            <a:endParaRPr lang="be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D8FF803-6F52-4DC8-AFC7-399968B9D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85566E-B482-411E-8DD9-7EA3A744B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40947-8642-4B39-BCAC-B3EBB4A703FC}" type="slidenum">
              <a:rPr lang="be-BY" altLang="en-US"/>
              <a:pPr/>
              <a:t>‹#›</a:t>
            </a:fld>
            <a:endParaRPr lang="be-BY" altLang="en-US"/>
          </a:p>
        </p:txBody>
      </p:sp>
    </p:spTree>
    <p:extLst>
      <p:ext uri="{BB962C8B-B14F-4D97-AF65-F5344CB8AC3E}">
        <p14:creationId xmlns:p14="http://schemas.microsoft.com/office/powerpoint/2010/main" xmlns="" val="570004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21404D-F234-4CAD-9CA4-B116B31C5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EE992-2AAF-4999-91E0-C615EFBA11D8}" type="datetimeFigureOut">
              <a:rPr lang="be-BY"/>
              <a:pPr>
                <a:defRPr/>
              </a:pPr>
              <a:t>27.09.2019</a:t>
            </a:fld>
            <a:endParaRPr lang="be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31415F6-B033-4119-9C15-95EACD44F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E858507-3946-41DF-9466-E65227129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663A7-4A66-4156-9BAC-3614483B9A67}" type="slidenum">
              <a:rPr lang="be-BY" altLang="en-US"/>
              <a:pPr/>
              <a:t>‹#›</a:t>
            </a:fld>
            <a:endParaRPr lang="be-BY" altLang="en-US"/>
          </a:p>
        </p:txBody>
      </p:sp>
    </p:spTree>
    <p:extLst>
      <p:ext uri="{BB962C8B-B14F-4D97-AF65-F5344CB8AC3E}">
        <p14:creationId xmlns:p14="http://schemas.microsoft.com/office/powerpoint/2010/main" xmlns="" val="2737049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F694AC8-DEA1-4AFA-A31F-8C1B658D1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88124-E2E7-479C-8950-49724C52A9E5}" type="datetimeFigureOut">
              <a:rPr lang="be-BY"/>
              <a:pPr>
                <a:defRPr/>
              </a:pPr>
              <a:t>27.09.2019</a:t>
            </a:fld>
            <a:endParaRPr lang="be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7C8492D-FA0B-49A8-90A6-C080AED82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7910C9F-478C-41AF-A799-5E983DABE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D17B2-D2F8-4958-BA0E-3E6DDD52044A}" type="slidenum">
              <a:rPr lang="be-BY" altLang="en-US"/>
              <a:pPr/>
              <a:t>‹#›</a:t>
            </a:fld>
            <a:endParaRPr lang="be-BY" altLang="en-US"/>
          </a:p>
        </p:txBody>
      </p:sp>
    </p:spTree>
    <p:extLst>
      <p:ext uri="{BB962C8B-B14F-4D97-AF65-F5344CB8AC3E}">
        <p14:creationId xmlns:p14="http://schemas.microsoft.com/office/powerpoint/2010/main" xmlns="" val="394130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6F56EC-40A8-472A-8A4C-A291B3ABE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01780-3AD4-44DC-8661-5522041420A0}" type="datetimeFigureOut">
              <a:rPr lang="be-BY"/>
              <a:pPr>
                <a:defRPr/>
              </a:pPr>
              <a:t>27.09.2019</a:t>
            </a:fld>
            <a:endParaRPr lang="be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2B9AE0D-76B3-44F7-A471-0D485CCCB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1BE513C-36CB-4A43-BF61-846EB35A0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490FD-B08B-40B4-A16E-497372BCEF34}" type="slidenum">
              <a:rPr lang="be-BY" altLang="en-US"/>
              <a:pPr/>
              <a:t>‹#›</a:t>
            </a:fld>
            <a:endParaRPr lang="be-BY" altLang="en-US"/>
          </a:p>
        </p:txBody>
      </p:sp>
    </p:spTree>
    <p:extLst>
      <p:ext uri="{BB962C8B-B14F-4D97-AF65-F5344CB8AC3E}">
        <p14:creationId xmlns:p14="http://schemas.microsoft.com/office/powerpoint/2010/main" xmlns="" val="375440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25D178-7A2B-475B-B8C1-9622B95E4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F34C3-3B22-4DB9-8856-CFAB85A516BB}" type="datetimeFigureOut">
              <a:rPr lang="be-BY"/>
              <a:pPr>
                <a:defRPr/>
              </a:pPr>
              <a:t>27.09.2019</a:t>
            </a:fld>
            <a:endParaRPr lang="be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FAF3712-2AF2-4AD2-8F6E-F7941FDD3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B5BE3A6-2A69-4D9A-AC72-0CA2A16F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529BD-90DB-493C-893B-CF6164F002D5}" type="slidenum">
              <a:rPr lang="be-BY" altLang="en-US"/>
              <a:pPr/>
              <a:t>‹#›</a:t>
            </a:fld>
            <a:endParaRPr lang="be-BY" altLang="en-US"/>
          </a:p>
        </p:txBody>
      </p:sp>
    </p:spTree>
    <p:extLst>
      <p:ext uri="{BB962C8B-B14F-4D97-AF65-F5344CB8AC3E}">
        <p14:creationId xmlns:p14="http://schemas.microsoft.com/office/powerpoint/2010/main" xmlns="" val="3086253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69A915E0-D991-4951-86E7-042C59BFF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3A9DB-6A35-4041-9C08-4F5D24EFE705}" type="datetimeFigureOut">
              <a:rPr lang="be-BY"/>
              <a:pPr>
                <a:defRPr/>
              </a:pPr>
              <a:t>27.09.2019</a:t>
            </a:fld>
            <a:endParaRPr lang="be-BY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9E76233E-5705-4A0E-ACAA-0AA08B06E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D3651411-C2F5-4D08-A918-0A603560B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71572-CFF2-498C-90ED-3CDE4E284157}" type="slidenum">
              <a:rPr lang="be-BY" altLang="en-US"/>
              <a:pPr/>
              <a:t>‹#›</a:t>
            </a:fld>
            <a:endParaRPr lang="be-BY" altLang="en-US"/>
          </a:p>
        </p:txBody>
      </p:sp>
    </p:spTree>
    <p:extLst>
      <p:ext uri="{BB962C8B-B14F-4D97-AF65-F5344CB8AC3E}">
        <p14:creationId xmlns:p14="http://schemas.microsoft.com/office/powerpoint/2010/main" xmlns="" val="143131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FCDD2A45-800D-4487-AC53-941F8CD0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03273-CDAF-4993-90A4-70B81DDD1F67}" type="datetimeFigureOut">
              <a:rPr lang="be-BY"/>
              <a:pPr>
                <a:defRPr/>
              </a:pPr>
              <a:t>27.09.2019</a:t>
            </a:fld>
            <a:endParaRPr lang="be-BY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772F35FD-EA81-4441-891E-E462B902B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FEEE08A0-8BAD-4075-8041-9F7941F6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C4BB7-B741-497D-B277-D1619D869E60}" type="slidenum">
              <a:rPr lang="be-BY" altLang="en-US"/>
              <a:pPr/>
              <a:t>‹#›</a:t>
            </a:fld>
            <a:endParaRPr lang="be-BY" altLang="en-US"/>
          </a:p>
        </p:txBody>
      </p:sp>
    </p:spTree>
    <p:extLst>
      <p:ext uri="{BB962C8B-B14F-4D97-AF65-F5344CB8AC3E}">
        <p14:creationId xmlns:p14="http://schemas.microsoft.com/office/powerpoint/2010/main" xmlns="" val="212729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E19B43A6-35CC-46C0-9601-7B05667EB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FB073-3258-4E45-B528-A406940F5C46}" type="datetimeFigureOut">
              <a:rPr lang="be-BY"/>
              <a:pPr>
                <a:defRPr/>
              </a:pPr>
              <a:t>27.09.2019</a:t>
            </a:fld>
            <a:endParaRPr lang="be-BY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4B414FE5-FCC3-4765-91E5-3950F7DC4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FFD688F3-EE4D-4540-BC9F-DFC23B6DF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78EC3-7FAE-4006-8648-3F2CFD1CBE9F}" type="slidenum">
              <a:rPr lang="be-BY" altLang="en-US"/>
              <a:pPr/>
              <a:t>‹#›</a:t>
            </a:fld>
            <a:endParaRPr lang="be-BY" altLang="en-US"/>
          </a:p>
        </p:txBody>
      </p:sp>
    </p:spTree>
    <p:extLst>
      <p:ext uri="{BB962C8B-B14F-4D97-AF65-F5344CB8AC3E}">
        <p14:creationId xmlns:p14="http://schemas.microsoft.com/office/powerpoint/2010/main" xmlns="" val="351076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ECE222E7-ACFD-4D6B-A824-F7DE709DE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B264A-12A2-4838-AA6E-2BB3D566C2B0}" type="datetimeFigureOut">
              <a:rPr lang="be-BY"/>
              <a:pPr>
                <a:defRPr/>
              </a:pPr>
              <a:t>27.09.2019</a:t>
            </a:fld>
            <a:endParaRPr lang="be-BY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596C2054-F746-406E-ACB5-4E6123EB3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3BB11804-39B0-44A8-9958-091FF577B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7415B-C2C0-4DFE-8CFA-56E329F871F4}" type="slidenum">
              <a:rPr lang="be-BY" altLang="en-US"/>
              <a:pPr/>
              <a:t>‹#›</a:t>
            </a:fld>
            <a:endParaRPr lang="be-BY" altLang="en-US"/>
          </a:p>
        </p:txBody>
      </p:sp>
    </p:spTree>
    <p:extLst>
      <p:ext uri="{BB962C8B-B14F-4D97-AF65-F5344CB8AC3E}">
        <p14:creationId xmlns:p14="http://schemas.microsoft.com/office/powerpoint/2010/main" xmlns="" val="446748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1359664F-CEAE-4000-A440-A6C1A7480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FDE96-9058-4A60-8C0F-BC6848048F8D}" type="datetimeFigureOut">
              <a:rPr lang="be-BY"/>
              <a:pPr>
                <a:defRPr/>
              </a:pPr>
              <a:t>27.09.2019</a:t>
            </a:fld>
            <a:endParaRPr lang="be-BY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E8C7EABA-602B-49B3-92CC-A57375593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70AB3F0D-2EF7-4337-A054-088D2A6CF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D0718-1199-4926-A3E2-401F8E57E429}" type="slidenum">
              <a:rPr lang="be-BY" altLang="en-US"/>
              <a:pPr/>
              <a:t>‹#›</a:t>
            </a:fld>
            <a:endParaRPr lang="be-BY" altLang="en-US"/>
          </a:p>
        </p:txBody>
      </p:sp>
    </p:spTree>
    <p:extLst>
      <p:ext uri="{BB962C8B-B14F-4D97-AF65-F5344CB8AC3E}">
        <p14:creationId xmlns:p14="http://schemas.microsoft.com/office/powerpoint/2010/main" xmlns="" val="3890777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e-BY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C75B8CD-735C-494D-BE24-044EE8AAA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22A5B-6225-4884-B90C-4C7CBE57B09C}" type="datetimeFigureOut">
              <a:rPr lang="be-BY"/>
              <a:pPr>
                <a:defRPr/>
              </a:pPr>
              <a:t>27.09.2019</a:t>
            </a:fld>
            <a:endParaRPr lang="be-BY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6042F9D3-FFFA-4CE9-9EE5-9302FCC7A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0209F4DF-0E41-4666-A4B7-FA61A95BA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7408B-4991-403E-985F-7441C0850531}" type="slidenum">
              <a:rPr lang="be-BY" altLang="en-US"/>
              <a:pPr/>
              <a:t>‹#›</a:t>
            </a:fld>
            <a:endParaRPr lang="be-BY" altLang="en-US"/>
          </a:p>
        </p:txBody>
      </p:sp>
    </p:spTree>
    <p:extLst>
      <p:ext uri="{BB962C8B-B14F-4D97-AF65-F5344CB8AC3E}">
        <p14:creationId xmlns:p14="http://schemas.microsoft.com/office/powerpoint/2010/main" xmlns="" val="1561227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0C92C1AD-0F1E-4678-A3C5-48B10718B11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  <a:endParaRPr lang="be-BY" altLang="en-US"/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60106AF1-5BF8-460C-92F9-B9E53B0D25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  <a:endParaRPr lang="be-BY" alt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38A5B70-B8D7-4B87-B109-BEB3F0C31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6419ED-AD4D-4353-9123-E9A5602B8EBB}" type="datetimeFigureOut">
              <a:rPr lang="be-BY"/>
              <a:pPr>
                <a:defRPr/>
              </a:pPr>
              <a:t>27.09.2019</a:t>
            </a:fld>
            <a:endParaRPr lang="be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D8F4354-9462-477A-9A29-5E81E71B78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C7C6FFE-E0C1-4804-8856-55AD654FA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F682CA5-4887-49B0-A546-7D0924A5B263}" type="slidenum">
              <a:rPr lang="be-BY" altLang="en-US"/>
              <a:pPr/>
              <a:t>‹#›</a:t>
            </a:fld>
            <a:endParaRPr lang="be-BY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evolution.powernet.ru/history/Life_17/003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Группа 7">
            <a:extLst>
              <a:ext uri="{FF2B5EF4-FFF2-40B4-BE49-F238E27FC236}">
                <a16:creationId xmlns:a16="http://schemas.microsoft.com/office/drawing/2014/main" xmlns="" id="{17293A55-DDB4-47A9-B8D5-72B6EE2F26DB}"/>
              </a:ext>
            </a:extLst>
          </p:cNvPr>
          <p:cNvGrpSpPr>
            <a:grpSpLocks/>
          </p:cNvGrpSpPr>
          <p:nvPr/>
        </p:nvGrpSpPr>
        <p:grpSpPr bwMode="auto">
          <a:xfrm>
            <a:off x="1428728" y="214291"/>
            <a:ext cx="6286545" cy="6429419"/>
            <a:chOff x="1428706" y="428604"/>
            <a:chExt cx="6286589" cy="621515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C0B33EE7-CA0C-4E67-8078-EE166019EEA2}"/>
                </a:ext>
              </a:extLst>
            </p:cNvPr>
            <p:cNvSpPr/>
            <p:nvPr/>
          </p:nvSpPr>
          <p:spPr>
            <a:xfrm>
              <a:off x="1428728" y="428604"/>
              <a:ext cx="6286544" cy="621513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e-BY"/>
            </a:p>
          </p:txBody>
        </p:sp>
        <p:sp>
          <p:nvSpPr>
            <p:cNvPr id="2052" name="TextBox 3">
              <a:extLst>
                <a:ext uri="{FF2B5EF4-FFF2-40B4-BE49-F238E27FC236}">
                  <a16:creationId xmlns:a16="http://schemas.microsoft.com/office/drawing/2014/main" xmlns="" id="{F0118FBD-4E29-48EF-A8CE-28BDAF67C3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1604" y="500042"/>
              <a:ext cx="6000792" cy="1041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en-US" sz="3200" b="1" dirty="0" smtClean="0">
                  <a:latin typeface="Calibri" panose="020F0502020204030204" pitchFamily="34" charset="0"/>
                </a:rPr>
                <a:t>ТЕМА 3.</a:t>
              </a:r>
            </a:p>
            <a:p>
              <a:pPr algn="ctr" eaLnBrk="1" hangingPunct="1"/>
              <a:r>
                <a:rPr lang="ru-RU" altLang="en-US" sz="3200" b="1" dirty="0" smtClean="0">
                  <a:latin typeface="Calibri" panose="020F0502020204030204" pitchFamily="34" charset="0"/>
                </a:rPr>
                <a:t>ФИЛОСОФСКАЯ </a:t>
              </a:r>
              <a:r>
                <a:rPr lang="ru-RU" altLang="en-US" sz="3200" b="1" dirty="0">
                  <a:latin typeface="Calibri" panose="020F0502020204030204" pitchFamily="34" charset="0"/>
                </a:rPr>
                <a:t>АНТРОПОЛОГИЯ</a:t>
              </a:r>
              <a:endParaRPr lang="be-BY" altLang="en-US" sz="3200" b="1" dirty="0">
                <a:latin typeface="Calibri" panose="020F0502020204030204" pitchFamily="34" charset="0"/>
              </a:endParaRPr>
            </a:p>
          </p:txBody>
        </p:sp>
        <p:pic>
          <p:nvPicPr>
            <p:cNvPr id="2053" name="Picture 4" descr="http://i082.radikal.ru/1005/ad/ce82286ef130.jpg">
              <a:extLst>
                <a:ext uri="{FF2B5EF4-FFF2-40B4-BE49-F238E27FC236}">
                  <a16:creationId xmlns:a16="http://schemas.microsoft.com/office/drawing/2014/main" xmlns="" id="{95A832BE-525A-41A8-B645-DA2A940CE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06" y="1460129"/>
              <a:ext cx="6286589" cy="518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>
                <a:alpha val="58000"/>
              </a:srgbClr>
            </a:gs>
            <a:gs pos="30000">
              <a:srgbClr val="D49E6C">
                <a:alpha val="54000"/>
              </a:srgbClr>
            </a:gs>
            <a:gs pos="43000">
              <a:srgbClr val="A65528">
                <a:alpha val="55000"/>
              </a:srgbClr>
            </a:gs>
            <a:gs pos="100000">
              <a:srgbClr val="663012">
                <a:alpha val="46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>
            <a:extLst>
              <a:ext uri="{FF2B5EF4-FFF2-40B4-BE49-F238E27FC236}">
                <a16:creationId xmlns:a16="http://schemas.microsoft.com/office/drawing/2014/main" xmlns="" id="{68691E97-93E2-4839-AE01-435D1156E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357188"/>
            <a:ext cx="33940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Прямоугольник 2">
            <a:extLst>
              <a:ext uri="{FF2B5EF4-FFF2-40B4-BE49-F238E27FC236}">
                <a16:creationId xmlns:a16="http://schemas.microsoft.com/office/drawing/2014/main" xmlns="" id="{BD9F67D0-14D7-4A5A-B56C-339851133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357188"/>
            <a:ext cx="51435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400" b="1"/>
              <a:t>В Новое время </a:t>
            </a:r>
          </a:p>
          <a:p>
            <a:pPr eaLnBrk="1" hangingPunct="1"/>
            <a:r>
              <a:rPr lang="ru-RU" altLang="en-US" sz="2400"/>
              <a:t>человек – существо, обладающее </a:t>
            </a:r>
            <a:r>
              <a:rPr lang="ru-RU" altLang="en-US" sz="2400" b="1"/>
              <a:t>самосознанием, апперцепцией (способностью восприятия умом), монада-дух </a:t>
            </a:r>
            <a:r>
              <a:rPr lang="ru-RU" altLang="en-US" sz="2400"/>
              <a:t>(Р.Декарт, Г. Лейбниц). </a:t>
            </a:r>
          </a:p>
        </p:txBody>
      </p:sp>
      <p:sp>
        <p:nvSpPr>
          <p:cNvPr id="11268" name="Прямоугольник 3">
            <a:extLst>
              <a:ext uri="{FF2B5EF4-FFF2-40B4-BE49-F238E27FC236}">
                <a16:creationId xmlns:a16="http://schemas.microsoft.com/office/drawing/2014/main" xmlns="" id="{1547822A-A493-44C4-A445-1885293A0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928938"/>
            <a:ext cx="8358188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400"/>
              <a:t>Самодостаточность внутренней жизни человека, обособленность и дистанцированность от мира посредством сознания превращает его в </a:t>
            </a:r>
            <a:r>
              <a:rPr lang="ru-RU" altLang="en-US" sz="2400" b="1"/>
              <a:t>субъекта – активную единицу, способную к познанию и преобразованию мира объектов</a:t>
            </a:r>
            <a:r>
              <a:rPr lang="ru-RU" altLang="en-US" sz="2400"/>
              <a:t>. </a:t>
            </a:r>
          </a:p>
          <a:p>
            <a:pPr eaLnBrk="1" hangingPunct="1"/>
            <a:r>
              <a:rPr lang="ru-RU" altLang="en-US" sz="2400"/>
              <a:t>Самодостаточность субъекта выражается в его автономии – способности самому полагать для себя закон, реализовывать свои интересы.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>
            <a:extLst>
              <a:ext uri="{FF2B5EF4-FFF2-40B4-BE49-F238E27FC236}">
                <a16:creationId xmlns:a16="http://schemas.microsoft.com/office/drawing/2014/main" xmlns="" id="{283D7F5E-8403-4A7E-85E7-47E1DD86B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563" y="214313"/>
            <a:ext cx="5308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400" b="1">
                <a:latin typeface="Calibri" panose="020F0502020204030204" pitchFamily="34" charset="0"/>
              </a:rPr>
              <a:t>2. Философская антропология ХХ века</a:t>
            </a:r>
            <a:endParaRPr lang="be-BY" altLang="en-US" sz="2400" b="1">
              <a:latin typeface="Calibri" panose="020F0502020204030204" pitchFamily="34" charset="0"/>
            </a:endParaRPr>
          </a:p>
        </p:txBody>
      </p:sp>
      <p:sp>
        <p:nvSpPr>
          <p:cNvPr id="12291" name="TextBox 3">
            <a:extLst>
              <a:ext uri="{FF2B5EF4-FFF2-40B4-BE49-F238E27FC236}">
                <a16:creationId xmlns:a16="http://schemas.microsoft.com/office/drawing/2014/main" xmlns="" id="{9C61C3BD-1909-48AE-86B7-EA0D548DF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785813"/>
            <a:ext cx="8429625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400"/>
              <a:t>Философская антропология – направление философии, признающее уникальность человека и человеческих феноменов.</a:t>
            </a:r>
          </a:p>
          <a:p>
            <a:pPr eaLnBrk="1" hangingPunct="1"/>
            <a:r>
              <a:rPr lang="ru-RU" altLang="en-US" sz="2400"/>
              <a:t>В  ХХ в. антропологическую тему развивали феноменологи и экзистенциалисты (М.Хайдеггер, Ж-П.Сартр, Э.Фромм и др.).</a:t>
            </a:r>
          </a:p>
          <a:p>
            <a:pPr eaLnBrk="1" hangingPunct="1"/>
            <a:r>
              <a:rPr lang="ru-RU" altLang="en-US" sz="2400"/>
              <a:t>Для них человек – это существо: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en-US" sz="2400"/>
              <a:t>осознающее свою временность и конечность;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en-US" sz="2400"/>
              <a:t>способное вопрошать себя о самом себе, своем бытии;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en-US" sz="2400"/>
              <a:t>созидающее само себя;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en-US" sz="2400"/>
              <a:t>способное понимать других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en-US" sz="2400"/>
              <a:t>проявляющее себя в специфических феноменах: труде, любви, дружбе, творчестве, самореализации; но также и в страхе, стыде, вине, агрессии, предательстве и т.п.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http://t0.gstatic.com/images?q=tbn:ANd9GcRuBt-VDbwG2xWjS63uNzLarC5gwUY1-OoaQe5kHSHnCLB4rNlRCA">
            <a:extLst>
              <a:ext uri="{FF2B5EF4-FFF2-40B4-BE49-F238E27FC236}">
                <a16:creationId xmlns:a16="http://schemas.microsoft.com/office/drawing/2014/main" xmlns="" id="{E47A7ABA-17B4-4E38-A8B6-D6C058724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15049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1">
            <a:extLst>
              <a:ext uri="{FF2B5EF4-FFF2-40B4-BE49-F238E27FC236}">
                <a16:creationId xmlns:a16="http://schemas.microsoft.com/office/drawing/2014/main" xmlns="" id="{6FDE9F07-5D1C-42DF-8E9A-5F915B945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2500313"/>
            <a:ext cx="8929687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180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en-US" sz="2200">
                <a:cs typeface="Times New Roman" panose="02020603050405020304" pitchFamily="18" charset="0"/>
              </a:rPr>
              <a:t>Человек как биологически «недостаточное», «не установившееся» существо должен сам решать задачу своего выживания, своего жизнеобеспечения. В силу этого человек является действующим существом, которое делает себя тем, что оно есть. Действие предстает как овладение природой в целях жизнеобеспечения человека. Природный материал переделывается в культуру, а культурный мир – человеческий мир – вторая природа человека.</a:t>
            </a:r>
          </a:p>
          <a:p>
            <a:r>
              <a:rPr lang="ru-RU" altLang="en-US" sz="2200" b="1">
                <a:cs typeface="Times New Roman" panose="02020603050405020304" pitchFamily="18" charset="0"/>
              </a:rPr>
              <a:t>Биологическая неспециализированность человека означает его открытость миру. Эта открытость является для человека бременем. </a:t>
            </a:r>
            <a:r>
              <a:rPr lang="ru-RU" altLang="en-US" sz="2200">
                <a:cs typeface="Times New Roman" panose="02020603050405020304" pitchFamily="18" charset="0"/>
              </a:rPr>
              <a:t>Человеку противостоит мир как некая «озадачивающая сфера с непредвидимой структурой». </a:t>
            </a:r>
            <a:endParaRPr lang="ru-RU" altLang="en-US" sz="2200"/>
          </a:p>
        </p:txBody>
      </p:sp>
      <p:sp>
        <p:nvSpPr>
          <p:cNvPr id="13316" name="Прямоугольник 5">
            <a:extLst>
              <a:ext uri="{FF2B5EF4-FFF2-40B4-BE49-F238E27FC236}">
                <a16:creationId xmlns:a16="http://schemas.microsoft.com/office/drawing/2014/main" xmlns="" id="{E4C5602B-5280-44F3-9F8F-317654DD3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0"/>
            <a:ext cx="71437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0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en-US" sz="2200" b="1">
                <a:cs typeface="Times New Roman" panose="02020603050405020304" pitchFamily="18" charset="0"/>
              </a:rPr>
              <a:t>Арнольд Гелен</a:t>
            </a:r>
          </a:p>
          <a:p>
            <a:r>
              <a:rPr lang="ru-RU" altLang="en-US" sz="2200">
                <a:cs typeface="Times New Roman" panose="02020603050405020304" pitchFamily="18" charset="0"/>
              </a:rPr>
              <a:t>Животное способно существовать благодаря своей специфической организации, приспособленной к условиям. В отличие от животного </a:t>
            </a:r>
            <a:r>
              <a:rPr lang="ru-RU" altLang="en-US" sz="2200" b="1">
                <a:cs typeface="Times New Roman" panose="02020603050405020304" pitchFamily="18" charset="0"/>
              </a:rPr>
              <a:t>человек лишен биологической специализации</a:t>
            </a:r>
            <a:r>
              <a:rPr lang="ru-RU" altLang="en-US" sz="2200">
                <a:cs typeface="Times New Roman" panose="02020603050405020304" pitchFamily="18" charset="0"/>
              </a:rPr>
              <a:t>. Неспециализированность позволяет считать человека «недостаточным существом». </a:t>
            </a:r>
            <a:endParaRPr lang="ru-RU" altLang="en-US" sz="2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http://filosof.at.ua/Biografii/Plessner.jpg">
            <a:extLst>
              <a:ext uri="{FF2B5EF4-FFF2-40B4-BE49-F238E27FC236}">
                <a16:creationId xmlns:a16="http://schemas.microsoft.com/office/drawing/2014/main" xmlns="" id="{8E45E533-1F88-413F-8D48-3D3852DF8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14313"/>
            <a:ext cx="15494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1">
            <a:extLst>
              <a:ext uri="{FF2B5EF4-FFF2-40B4-BE49-F238E27FC236}">
                <a16:creationId xmlns:a16="http://schemas.microsoft.com/office/drawing/2014/main" xmlns="" id="{F43328AB-BBB2-437D-9D84-4AB3D513B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00375"/>
            <a:ext cx="8929688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180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en-US" sz="2000">
                <a:cs typeface="Times New Roman" panose="02020603050405020304" pitchFamily="18" charset="0"/>
              </a:rPr>
              <a:t>2) </a:t>
            </a:r>
            <a:r>
              <a:rPr lang="ru-RU" altLang="en-US" sz="2000" b="1">
                <a:cs typeface="Times New Roman" panose="02020603050405020304" pitchFamily="18" charset="0"/>
              </a:rPr>
              <a:t>«Закон опосредованной непосредственности»</a:t>
            </a:r>
            <a:r>
              <a:rPr lang="ru-RU" altLang="en-US" sz="2000">
                <a:cs typeface="Times New Roman" panose="02020603050405020304" pitchFamily="18" charset="0"/>
              </a:rPr>
              <a:t>. В своем сознании человек обладает прямым и непосредственным отношением к вещам, которое само опосредовано: человек знает о своем отношении к миру. Это опосредованное отношение к миру – единственно возможное для него непосредственное отношение. </a:t>
            </a:r>
            <a:endParaRPr lang="ru-RU" altLang="en-US" sz="2000"/>
          </a:p>
          <a:p>
            <a:pPr algn="just"/>
            <a:r>
              <a:rPr lang="ru-RU" altLang="en-US" sz="2000">
                <a:cs typeface="Times New Roman" panose="02020603050405020304" pitchFamily="18" charset="0"/>
              </a:rPr>
              <a:t>3) </a:t>
            </a:r>
            <a:r>
              <a:rPr lang="ru-RU" altLang="en-US" sz="2000" b="1">
                <a:cs typeface="Times New Roman" panose="02020603050405020304" pitchFamily="18" charset="0"/>
              </a:rPr>
              <a:t>«Закон утопического места»</a:t>
            </a:r>
            <a:r>
              <a:rPr lang="ru-RU" altLang="en-US" sz="2000">
                <a:cs typeface="Times New Roman" panose="02020603050405020304" pitchFamily="18" charset="0"/>
              </a:rPr>
              <a:t>. Человек испытывает свою неукорененность. Достигнув чего-либо, он сразу же необходимо вновь оказывается вне пределов этого достигнутого. Он никогда не может обрести покоя, равновесия, к которому он стремится, он всегда не на месте. Место человека – утопическое место.</a:t>
            </a:r>
            <a:endParaRPr lang="ru-RU" altLang="en-US" sz="2000"/>
          </a:p>
        </p:txBody>
      </p:sp>
      <p:sp>
        <p:nvSpPr>
          <p:cNvPr id="14340" name="Прямоугольник 5">
            <a:extLst>
              <a:ext uri="{FF2B5EF4-FFF2-40B4-BE49-F238E27FC236}">
                <a16:creationId xmlns:a16="http://schemas.microsoft.com/office/drawing/2014/main" xmlns="" id="{DA3EB739-0786-45CB-8A21-D89DA4C94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4313"/>
            <a:ext cx="700087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0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en-US" sz="2000" b="1">
                <a:cs typeface="Times New Roman" panose="02020603050405020304" pitchFamily="18" charset="0"/>
              </a:rPr>
              <a:t>Хельмут Плеснер: 3 закона человеческого существования</a:t>
            </a:r>
            <a:endParaRPr lang="ru-RU" altLang="en-US" sz="2000" b="1"/>
          </a:p>
          <a:p>
            <a:pPr algn="just"/>
            <a:r>
              <a:rPr lang="ru-RU" altLang="en-US" sz="2000">
                <a:cs typeface="Times New Roman" panose="02020603050405020304" pitchFamily="18" charset="0"/>
              </a:rPr>
              <a:t>1) </a:t>
            </a:r>
            <a:r>
              <a:rPr lang="ru-RU" altLang="en-US" sz="2000" b="1">
                <a:cs typeface="Times New Roman" panose="02020603050405020304" pitchFamily="18" charset="0"/>
              </a:rPr>
              <a:t>«Закон естественной искусственности»</a:t>
            </a:r>
            <a:r>
              <a:rPr lang="ru-RU" altLang="en-US" sz="2000">
                <a:cs typeface="Times New Roman" panose="02020603050405020304" pitchFamily="18" charset="0"/>
              </a:rPr>
              <a:t>. Человек должен сам себя сделать тем, что он есть. Искусственное, то есть создаваемая человеком культура – непосредственное выражение способа человеческого существования. Человек не может существовать без норм. Искусственность поэтому для человека столь же естественна, как и его биологическая организация.</a:t>
            </a:r>
            <a:endParaRPr lang="ru-RU" altLang="en-US"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xmlns="" id="{A029D64D-4B71-4B50-94F8-E3E4665CF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2857500"/>
            <a:ext cx="885825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180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Char char="•"/>
            </a:pPr>
            <a:r>
              <a:rPr lang="ru-RU" altLang="en-US" sz="2000" b="1">
                <a:cs typeface="Times New Roman" panose="02020603050405020304" pitchFamily="18" charset="0"/>
              </a:rPr>
              <a:t>образ и подобие Бога </a:t>
            </a:r>
            <a:r>
              <a:rPr lang="ru-RU" altLang="en-US" sz="2000">
                <a:cs typeface="Times New Roman" panose="02020603050405020304" pitchFamily="18" charset="0"/>
              </a:rPr>
              <a:t>(иудео-христианский взгляд). Естественное стремление к Богу обязывает подчинять греховное начало божественной воле;</a:t>
            </a:r>
            <a:endParaRPr lang="ru-RU" altLang="en-US" sz="2000"/>
          </a:p>
          <a:p>
            <a:pPr algn="just">
              <a:buFontTx/>
              <a:buChar char="•"/>
            </a:pPr>
            <a:r>
              <a:rPr lang="ru-RU" altLang="en-US" sz="2000" b="1">
                <a:cs typeface="Times New Roman" panose="02020603050405020304" pitchFamily="18" charset="0"/>
              </a:rPr>
              <a:t>нравственно свободное существо </a:t>
            </a:r>
            <a:r>
              <a:rPr lang="ru-RU" altLang="en-US" sz="2000">
                <a:cs typeface="Times New Roman" panose="02020603050405020304" pitchFamily="18" charset="0"/>
              </a:rPr>
              <a:t>(И. Кант). Человек способен противостоять природной необходимости посредством моральных поступков. В этом проявляется его подлинная автономия – независимость от внешних обстоятельств;</a:t>
            </a:r>
            <a:endParaRPr lang="ru-RU" altLang="en-US" sz="2000"/>
          </a:p>
          <a:p>
            <a:pPr algn="just">
              <a:buFontTx/>
              <a:buChar char="•"/>
            </a:pPr>
            <a:r>
              <a:rPr lang="ru-RU" altLang="en-US" sz="2000" b="1">
                <a:cs typeface="Times New Roman" panose="02020603050405020304" pitchFamily="18" charset="0"/>
              </a:rPr>
              <a:t>неудавшееся животное</a:t>
            </a:r>
            <a:r>
              <a:rPr lang="ru-RU" altLang="en-US" sz="2000">
                <a:cs typeface="Times New Roman" panose="02020603050405020304" pitchFamily="18" charset="0"/>
              </a:rPr>
              <a:t> – декадентская точка зрения. В. Лессинг, Ф. Ницше и З. Фрейд по-разному высказывались об этом: человек – «хищная обезьяна с манией величия»; существо, подавляющее в себе жизненное начало; невротическое животное.</a:t>
            </a:r>
            <a:endParaRPr lang="ru-RU" altLang="en-US" sz="2000"/>
          </a:p>
        </p:txBody>
      </p:sp>
      <p:pic>
        <p:nvPicPr>
          <p:cNvPr id="15363" name="Picture 2" descr="http://t2.gstatic.com/images?q=tbn:ANd9GcRGg6JZTVREvf-RZc-aVpwxtSmWh8uCkMmDrdUL9wa6fhl0zQiM">
            <a:extLst>
              <a:ext uri="{FF2B5EF4-FFF2-40B4-BE49-F238E27FC236}">
                <a16:creationId xmlns:a16="http://schemas.microsoft.com/office/drawing/2014/main" xmlns="" id="{0F5B5EE9-07B3-48C6-AF4B-8ABCFCD40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5750"/>
            <a:ext cx="19907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Прямоугольник 3">
            <a:extLst>
              <a:ext uri="{FF2B5EF4-FFF2-40B4-BE49-F238E27FC236}">
                <a16:creationId xmlns:a16="http://schemas.microsoft.com/office/drawing/2014/main" xmlns="" id="{6B30028E-A147-4E86-BD14-D068ED307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214313"/>
            <a:ext cx="650081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0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en-US" sz="2000" b="1">
                <a:cs typeface="Times New Roman" panose="02020603050405020304" pitchFamily="18" charset="0"/>
              </a:rPr>
              <a:t>М. Шелер выявляет пять основных подходов к пониманию человека</a:t>
            </a:r>
            <a:r>
              <a:rPr lang="ru-RU" altLang="en-US" sz="2000">
                <a:cs typeface="Times New Roman" panose="02020603050405020304" pitchFamily="18" charset="0"/>
              </a:rPr>
              <a:t> в истории западной мысли. </a:t>
            </a:r>
          </a:p>
          <a:p>
            <a:pPr algn="just"/>
            <a:r>
              <a:rPr lang="ru-RU" altLang="en-US" sz="2000">
                <a:cs typeface="Times New Roman" panose="02020603050405020304" pitchFamily="18" charset="0"/>
              </a:rPr>
              <a:t>Человек это:</a:t>
            </a:r>
            <a:endParaRPr lang="ru-RU" altLang="en-US" sz="2000"/>
          </a:p>
          <a:p>
            <a:pPr algn="just">
              <a:buFontTx/>
              <a:buChar char="•"/>
            </a:pPr>
            <a:r>
              <a:rPr lang="ru-RU" altLang="en-US" sz="2000" b="1">
                <a:cs typeface="Times New Roman" panose="02020603050405020304" pitchFamily="18" charset="0"/>
              </a:rPr>
              <a:t>разумное существо </a:t>
            </a:r>
            <a:r>
              <a:rPr lang="ru-RU" altLang="en-US" sz="2000">
                <a:cs typeface="Times New Roman" panose="02020603050405020304" pitchFamily="18" charset="0"/>
              </a:rPr>
              <a:t>(начиная с Античности);</a:t>
            </a:r>
            <a:endParaRPr lang="ru-RU" altLang="en-US" sz="2000"/>
          </a:p>
          <a:p>
            <a:pPr algn="just">
              <a:buFontTx/>
              <a:buChar char="•"/>
            </a:pPr>
            <a:r>
              <a:rPr lang="ru-RU" altLang="en-US" sz="2000" b="1">
                <a:cs typeface="Times New Roman" panose="02020603050405020304" pitchFamily="18" charset="0"/>
              </a:rPr>
              <a:t>существо, способное к деятельности</a:t>
            </a:r>
            <a:r>
              <a:rPr lang="ru-RU" altLang="en-US" sz="2000">
                <a:cs typeface="Times New Roman" panose="02020603050405020304" pitchFamily="18" charset="0"/>
              </a:rPr>
              <a:t>, к реализации своих замыслов (эпоха Возрождения и Нового времени). Преобразование окружающего мира – основное занятие человека; </a:t>
            </a:r>
            <a:endParaRPr lang="ru-RU" altLang="en-US"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xmlns="" id="{45895B0B-B627-4C42-9389-398F3726C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857250"/>
            <a:ext cx="8715375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180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en-US" sz="2400">
                <a:cs typeface="Times New Roman" panose="02020603050405020304" pitchFamily="18" charset="0"/>
              </a:rPr>
              <a:t>Таким образом, современная философская антропология приходит к тому, что человек является существом: </a:t>
            </a:r>
          </a:p>
          <a:p>
            <a:pPr algn="just"/>
            <a:r>
              <a:rPr lang="ru-RU" altLang="en-US" sz="2800" b="1">
                <a:cs typeface="Times New Roman" panose="02020603050405020304" pitchFamily="18" charset="0"/>
              </a:rPr>
              <a:t>нередуцируемым к отдельным признакам; </a:t>
            </a:r>
          </a:p>
          <a:p>
            <a:pPr algn="just"/>
            <a:r>
              <a:rPr lang="ru-RU" altLang="en-US" sz="2800" b="1">
                <a:cs typeface="Times New Roman" panose="02020603050405020304" pitchFamily="18" charset="0"/>
              </a:rPr>
              <a:t>непредопределенным, </a:t>
            </a:r>
          </a:p>
          <a:p>
            <a:pPr algn="just"/>
            <a:r>
              <a:rPr lang="ru-RU" altLang="en-US" sz="2800" b="1">
                <a:cs typeface="Times New Roman" panose="02020603050405020304" pitchFamily="18" charset="0"/>
              </a:rPr>
              <a:t>незавершенным (открытым);</a:t>
            </a:r>
          </a:p>
          <a:p>
            <a:pPr algn="just"/>
            <a:r>
              <a:rPr lang="ru-RU" altLang="en-US" sz="2800" b="1">
                <a:cs typeface="Times New Roman" panose="02020603050405020304" pitchFamily="18" charset="0"/>
              </a:rPr>
              <a:t>непонятым; </a:t>
            </a:r>
          </a:p>
          <a:p>
            <a:pPr algn="just"/>
            <a:r>
              <a:rPr lang="ru-RU" altLang="en-US" sz="2800" b="1">
                <a:cs typeface="Times New Roman" panose="02020603050405020304" pitchFamily="18" charset="0"/>
              </a:rPr>
              <a:t>невыразимым.</a:t>
            </a:r>
          </a:p>
          <a:p>
            <a:pPr algn="just"/>
            <a:r>
              <a:rPr lang="ru-RU" altLang="en-US" sz="2400">
                <a:cs typeface="Times New Roman" panose="02020603050405020304" pitchFamily="18" charset="0"/>
              </a:rPr>
              <a:t>Этот ряд отрицательных определений свидетельствует о том, что человек остается существом проблемным для самого себя.</a:t>
            </a:r>
            <a:endParaRPr lang="ru-RU" altLang="en-US"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>
            <a:extLst>
              <a:ext uri="{FF2B5EF4-FFF2-40B4-BE49-F238E27FC236}">
                <a16:creationId xmlns:a16="http://schemas.microsoft.com/office/drawing/2014/main" xmlns="" id="{D413B847-4B88-46FA-A7B9-D13EF9576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290" y="0"/>
            <a:ext cx="685802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 b="1" dirty="0">
                <a:latin typeface="Calibri" panose="020F0502020204030204" pitchFamily="34" charset="0"/>
              </a:rPr>
              <a:t>3</a:t>
            </a:r>
            <a:r>
              <a:rPr lang="ru-RU" altLang="en-US" sz="2800" b="1" dirty="0" smtClean="0">
                <a:latin typeface="Calibri" panose="020F0502020204030204" pitchFamily="34" charset="0"/>
              </a:rPr>
              <a:t>. </a:t>
            </a:r>
            <a:r>
              <a:rPr lang="ru-RU" altLang="en-US" sz="2800" b="1" dirty="0">
                <a:latin typeface="Calibri" panose="020F0502020204030204" pitchFamily="34" charset="0"/>
              </a:rPr>
              <a:t>Проблема антропогенеза в современной науке и философии</a:t>
            </a:r>
            <a:endParaRPr lang="be-BY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17411" name="Прямоугольник 7">
            <a:extLst>
              <a:ext uri="{FF2B5EF4-FFF2-40B4-BE49-F238E27FC236}">
                <a16:creationId xmlns:a16="http://schemas.microsoft.com/office/drawing/2014/main" xmlns="" id="{B1F006F2-9B16-4870-B897-231074DB4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428750"/>
            <a:ext cx="8572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/>
              <a:t>Две основные версии происхождения человека: </a:t>
            </a:r>
            <a:r>
              <a:rPr lang="ru-RU" altLang="en-US" sz="2800" b="1"/>
              <a:t>креационистская</a:t>
            </a:r>
            <a:r>
              <a:rPr lang="ru-RU" altLang="en-US" sz="2800"/>
              <a:t> и </a:t>
            </a:r>
            <a:r>
              <a:rPr lang="ru-RU" altLang="en-US" sz="2800" b="1"/>
              <a:t>эволюционная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E7F2CB2-C3D4-4530-8F6A-773884134197}"/>
              </a:ext>
            </a:extLst>
          </p:cNvPr>
          <p:cNvSpPr txBox="1"/>
          <p:nvPr/>
        </p:nvSpPr>
        <p:spPr>
          <a:xfrm>
            <a:off x="857250" y="2571750"/>
            <a:ext cx="3714750" cy="2246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 err="1">
                <a:latin typeface="Arial" charset="0"/>
              </a:rPr>
              <a:t>Креационисты</a:t>
            </a:r>
            <a:r>
              <a:rPr lang="ru-RU" sz="2800" dirty="0">
                <a:latin typeface="Arial" charset="0"/>
              </a:rPr>
              <a:t> полагают, что </a:t>
            </a:r>
            <a:r>
              <a:rPr lang="ru-RU" sz="2800" b="1" dirty="0">
                <a:latin typeface="Arial" charset="0"/>
              </a:rPr>
              <a:t>человек сотворен Богом </a:t>
            </a:r>
            <a:r>
              <a:rPr lang="ru-RU" sz="2800" dirty="0">
                <a:latin typeface="Arial" charset="0"/>
              </a:rPr>
              <a:t>(библейские религии 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1803B14-C701-42DF-AEC2-54612364FA93}"/>
              </a:ext>
            </a:extLst>
          </p:cNvPr>
          <p:cNvSpPr txBox="1"/>
          <p:nvPr/>
        </p:nvSpPr>
        <p:spPr>
          <a:xfrm>
            <a:off x="4643438" y="2571750"/>
            <a:ext cx="3857625" cy="22463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latin typeface="Arial" charset="0"/>
              </a:rPr>
              <a:t>Эволюционисты считают, что </a:t>
            </a:r>
            <a:r>
              <a:rPr lang="ru-RU" sz="2800" b="1" dirty="0">
                <a:latin typeface="Arial" charset="0"/>
              </a:rPr>
              <a:t>человек произошел от  приматов путем эволюции</a:t>
            </a:r>
          </a:p>
        </p:txBody>
      </p:sp>
      <p:pic>
        <p:nvPicPr>
          <p:cNvPr id="17414" name="Picture 8" descr="http://media.salon.com/2009/11/creationism_v_atheism_its_on-460x307.jpg">
            <a:extLst>
              <a:ext uri="{FF2B5EF4-FFF2-40B4-BE49-F238E27FC236}">
                <a16:creationId xmlns:a16="http://schemas.microsoft.com/office/drawing/2014/main" xmlns="" id="{2CFBDAF5-C53A-4ED9-9BB1-81C16E790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857750"/>
            <a:ext cx="2714625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Сотворение Адама - Микеланджело - фреска - 1024х768">
            <a:extLst>
              <a:ext uri="{FF2B5EF4-FFF2-40B4-BE49-F238E27FC236}">
                <a16:creationId xmlns:a16="http://schemas.microsoft.com/office/drawing/2014/main" xmlns="" id="{F1615005-260B-4944-8000-F7496B200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63" y="571500"/>
            <a:ext cx="6145212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6" descr="Микеланджело. Сотворение Евы. ">
            <a:extLst>
              <a:ext uri="{FF2B5EF4-FFF2-40B4-BE49-F238E27FC236}">
                <a16:creationId xmlns:a16="http://schemas.microsoft.com/office/drawing/2014/main" xmlns="" id="{85FF9F90-964B-42A6-BEFB-2F41C122B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00500"/>
            <a:ext cx="321468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 descr="http://religion.ng.ru/images/2006-05-03/8-7-1.jpg">
            <a:extLst>
              <a:ext uri="{FF2B5EF4-FFF2-40B4-BE49-F238E27FC236}">
                <a16:creationId xmlns:a16="http://schemas.microsoft.com/office/drawing/2014/main" xmlns="" id="{266DA9D2-3D71-4F84-9E9C-92B196F01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1357313"/>
            <a:ext cx="15525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9">
            <a:extLst>
              <a:ext uri="{FF2B5EF4-FFF2-40B4-BE49-F238E27FC236}">
                <a16:creationId xmlns:a16="http://schemas.microsoft.com/office/drawing/2014/main" xmlns="" id="{4E73A76D-2E75-4ECE-B258-B50E838A2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0"/>
            <a:ext cx="8643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400"/>
              <a:t>Два типа креационизма: традиционный и модернистский</a:t>
            </a:r>
          </a:p>
        </p:txBody>
      </p:sp>
      <p:sp>
        <p:nvSpPr>
          <p:cNvPr id="18438" name="TextBox 10">
            <a:extLst>
              <a:ext uri="{FF2B5EF4-FFF2-40B4-BE49-F238E27FC236}">
                <a16:creationId xmlns:a16="http://schemas.microsoft.com/office/drawing/2014/main" xmlns="" id="{077AA5F1-91C6-4FC6-9B78-250DA6C91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14813"/>
            <a:ext cx="550068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400"/>
              <a:t>Религиозный модернизм синтезирует идею творения и идею эволюции, утверждая, что в эволюционный процесс вмешался Бог (как в концепции Тейяра де Шардена)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4A177225-FA95-46F1-BAFA-7D902CCC3698}"/>
              </a:ext>
            </a:extLst>
          </p:cNvPr>
          <p:cNvCxnSpPr/>
          <p:nvPr/>
        </p:nvCxnSpPr>
        <p:spPr>
          <a:xfrm rot="16200000" flipV="1">
            <a:off x="1928813" y="3500437"/>
            <a:ext cx="642938" cy="5000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E011BC-8AF0-482B-9F08-CE32D6ACCC18}"/>
              </a:ext>
            </a:extLst>
          </p:cNvPr>
          <p:cNvSpPr txBox="1"/>
          <p:nvPr/>
        </p:nvSpPr>
        <p:spPr>
          <a:xfrm>
            <a:off x="428625" y="500063"/>
            <a:ext cx="8215313" cy="6186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200" dirty="0">
                <a:latin typeface="Arial" charset="0"/>
              </a:rPr>
              <a:t>Эволюционизм представляет формирование человека под влиянием ряда факторов:</a:t>
            </a:r>
          </a:p>
          <a:p>
            <a:pPr>
              <a:defRPr/>
            </a:pPr>
            <a:endParaRPr lang="ru-RU" sz="2200" dirty="0">
              <a:latin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200" dirty="0">
                <a:latin typeface="Arial" charset="0"/>
              </a:rPr>
              <a:t>Климатических (ледниковые периоды)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200" dirty="0">
                <a:latin typeface="Arial" charset="0"/>
              </a:rPr>
              <a:t>Геомагнитных (изменения магнитного поля Земли, радиоактивного фона и т.п.)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200" dirty="0">
                <a:latin typeface="Arial" charset="0"/>
              </a:rPr>
              <a:t>Биологических (изменения фенотипа, физиологии и т.п.)</a:t>
            </a:r>
          </a:p>
          <a:p>
            <a:pPr>
              <a:defRPr/>
            </a:pPr>
            <a:endParaRPr lang="ru-RU" sz="2200" dirty="0">
              <a:latin typeface="Arial" charset="0"/>
            </a:endParaRPr>
          </a:p>
          <a:p>
            <a:pPr>
              <a:defRPr/>
            </a:pPr>
            <a:r>
              <a:rPr lang="ru-RU" sz="2200" dirty="0">
                <a:latin typeface="Arial" charset="0"/>
              </a:rPr>
              <a:t>Основные факторы – </a:t>
            </a:r>
            <a:r>
              <a:rPr lang="ru-RU" sz="2200" b="1" dirty="0">
                <a:latin typeface="Arial" charset="0"/>
              </a:rPr>
              <a:t>«</a:t>
            </a:r>
            <a:r>
              <a:rPr lang="ru-RU" sz="2200" b="1" dirty="0" err="1">
                <a:latin typeface="Arial" charset="0"/>
              </a:rPr>
              <a:t>гоминидная</a:t>
            </a:r>
            <a:r>
              <a:rPr lang="ru-RU" sz="2200" b="1" dirty="0">
                <a:latin typeface="Arial" charset="0"/>
              </a:rPr>
              <a:t> триада»</a:t>
            </a:r>
          </a:p>
          <a:p>
            <a:pPr marL="176213" indent="177800">
              <a:buFont typeface="Arial" pitchFamily="34" charset="0"/>
              <a:buChar char="•"/>
              <a:tabLst>
                <a:tab pos="176213" algn="l"/>
              </a:tabLst>
              <a:defRPr/>
            </a:pPr>
            <a:r>
              <a:rPr lang="ru-RU" sz="2200" dirty="0" err="1">
                <a:latin typeface="Arial" charset="0"/>
              </a:rPr>
              <a:t>Прямохождение</a:t>
            </a:r>
            <a:r>
              <a:rPr lang="ru-RU" sz="2200" dirty="0">
                <a:latin typeface="Arial" charset="0"/>
              </a:rPr>
              <a:t>;</a:t>
            </a:r>
          </a:p>
          <a:p>
            <a:pPr marL="176213" indent="177800">
              <a:buFont typeface="Arial" pitchFamily="34" charset="0"/>
              <a:buChar char="•"/>
              <a:tabLst>
                <a:tab pos="176213" algn="l"/>
              </a:tabLst>
              <a:defRPr/>
            </a:pPr>
            <a:r>
              <a:rPr lang="ru-RU" sz="2200" dirty="0">
                <a:latin typeface="Arial" charset="0"/>
              </a:rPr>
              <a:t>Развитие кисти руки;</a:t>
            </a:r>
          </a:p>
          <a:p>
            <a:pPr marL="176213" indent="177800">
              <a:buFont typeface="Arial" pitchFamily="34" charset="0"/>
              <a:buChar char="•"/>
              <a:tabLst>
                <a:tab pos="176213" algn="l"/>
              </a:tabLst>
              <a:defRPr/>
            </a:pPr>
            <a:r>
              <a:rPr lang="ru-RU" sz="2200" dirty="0">
                <a:latin typeface="Arial" charset="0"/>
              </a:rPr>
              <a:t>Развитие коры больших полушарий головного мозга.</a:t>
            </a:r>
          </a:p>
          <a:p>
            <a:pPr>
              <a:defRPr/>
            </a:pPr>
            <a:endParaRPr lang="ru-RU" sz="2200" dirty="0">
              <a:latin typeface="Arial" charset="0"/>
            </a:endParaRPr>
          </a:p>
          <a:p>
            <a:pPr>
              <a:defRPr/>
            </a:pPr>
            <a:r>
              <a:rPr lang="ru-RU" sz="2200" dirty="0">
                <a:latin typeface="Arial" charset="0"/>
              </a:rPr>
              <a:t>Антропологические признаки: </a:t>
            </a:r>
            <a:r>
              <a:rPr lang="ru-RU" sz="2200" dirty="0" err="1">
                <a:latin typeface="Arial" charset="0"/>
              </a:rPr>
              <a:t>бипедальность</a:t>
            </a:r>
            <a:r>
              <a:rPr lang="ru-RU" sz="2200" dirty="0">
                <a:latin typeface="Arial" charset="0"/>
              </a:rPr>
              <a:t>, строение скелета (черепа, таза), гортани, зубов и т.п.</a:t>
            </a:r>
          </a:p>
          <a:p>
            <a:pPr>
              <a:defRPr/>
            </a:pPr>
            <a:endParaRPr lang="ru-RU" sz="2200" dirty="0">
              <a:latin typeface="Arial" charset="0"/>
            </a:endParaRPr>
          </a:p>
          <a:p>
            <a:pPr>
              <a:defRPr/>
            </a:pPr>
            <a:r>
              <a:rPr lang="ru-RU" sz="2200" dirty="0">
                <a:latin typeface="Arial" charset="0"/>
              </a:rPr>
              <a:t>Основными факторами эволюции признаются также параллельное развитие трудовых навыков и общения.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evolution.powernet.ru/history/Life_17/image003.jpg">
            <a:hlinkClick r:id="rId2"/>
            <a:extLst>
              <a:ext uri="{FF2B5EF4-FFF2-40B4-BE49-F238E27FC236}">
                <a16:creationId xmlns:a16="http://schemas.microsoft.com/office/drawing/2014/main" xmlns="" id="{E25FC9DE-3A2D-49A1-8A27-AB9B6D53C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" y="357188"/>
            <a:ext cx="1865312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http://www.prochurch.info/images/uploads/nhm/429_2.jpg">
            <a:extLst>
              <a:ext uri="{FF2B5EF4-FFF2-40B4-BE49-F238E27FC236}">
                <a16:creationId xmlns:a16="http://schemas.microsoft.com/office/drawing/2014/main" xmlns="" id="{1AAE77F9-1390-463F-A50E-A3CA628B1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0" y="0"/>
            <a:ext cx="571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>
            <a:extLst>
              <a:ext uri="{FF2B5EF4-FFF2-40B4-BE49-F238E27FC236}">
                <a16:creationId xmlns:a16="http://schemas.microsoft.com/office/drawing/2014/main" xmlns="" id="{D5883A20-1625-4BBF-861C-69B0205DB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571480"/>
            <a:ext cx="8358187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en-US" sz="3200" b="1" dirty="0" smtClean="0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en-US" sz="3200" b="1" dirty="0" smtClean="0">
                <a:latin typeface="Calibri" panose="020F0502020204030204" pitchFamily="34" charset="0"/>
              </a:rPr>
              <a:t>ПЛАН ИЗУЧЕНИЯ ТЕМЫ:</a:t>
            </a:r>
          </a:p>
          <a:p>
            <a:pPr eaLnBrk="1" hangingPunct="1"/>
            <a:r>
              <a:rPr lang="ru-RU" altLang="en-US" sz="3200" b="1" dirty="0" smtClean="0">
                <a:latin typeface="Calibri" panose="020F0502020204030204" pitchFamily="34" charset="0"/>
              </a:rPr>
              <a:t>1</a:t>
            </a:r>
            <a:r>
              <a:rPr lang="ru-RU" altLang="en-US" sz="3200" b="1" dirty="0">
                <a:latin typeface="Calibri" panose="020F0502020204030204" pitchFamily="34" charset="0"/>
              </a:rPr>
              <a:t>. Человек как предмет философского осмысления. Образы человека в истории </a:t>
            </a:r>
            <a:r>
              <a:rPr lang="ru-RU" altLang="en-US" sz="3200" b="1" dirty="0" smtClean="0">
                <a:latin typeface="Calibri" panose="020F0502020204030204" pitchFamily="34" charset="0"/>
              </a:rPr>
              <a:t>мысли</a:t>
            </a:r>
            <a:r>
              <a:rPr lang="ru-RU" altLang="en-US" sz="3200" b="1" dirty="0" smtClean="0">
                <a:latin typeface="Calibri" panose="020F0502020204030204" pitchFamily="34" charset="0"/>
              </a:rPr>
              <a:t>.</a:t>
            </a:r>
            <a:endParaRPr lang="be-BY" altLang="en-US" sz="32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en-US" sz="3200" b="1" dirty="0">
                <a:latin typeface="Calibri" panose="020F0502020204030204" pitchFamily="34" charset="0"/>
              </a:rPr>
              <a:t>2. Философская антропология ХХ </a:t>
            </a:r>
            <a:r>
              <a:rPr lang="ru-RU" altLang="en-US" sz="3200" b="1" dirty="0" smtClean="0">
                <a:latin typeface="Calibri" panose="020F0502020204030204" pitchFamily="34" charset="0"/>
              </a:rPr>
              <a:t>века.</a:t>
            </a:r>
            <a:endParaRPr lang="be-BY" altLang="en-US" sz="32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en-US" sz="3200" b="1" dirty="0">
                <a:latin typeface="Calibri" panose="020F0502020204030204" pitchFamily="34" charset="0"/>
              </a:rPr>
              <a:t>3. Проблема антропогенеза в современной науке и </a:t>
            </a:r>
            <a:r>
              <a:rPr lang="ru-RU" altLang="en-US" sz="3200" b="1" dirty="0" smtClean="0">
                <a:latin typeface="Calibri" panose="020F0502020204030204" pitchFamily="34" charset="0"/>
              </a:rPr>
              <a:t>философии.</a:t>
            </a:r>
            <a:endParaRPr lang="be-BY" altLang="en-US" sz="32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F17860CB-B6DB-4B79-98C0-629400E602E4}"/>
              </a:ext>
            </a:extLst>
          </p:cNvPr>
          <p:cNvGraphicFramePr>
            <a:graphicFrameLocks noGrp="1"/>
          </p:cNvGraphicFramePr>
          <p:nvPr/>
        </p:nvGraphicFramePr>
        <p:xfrm>
          <a:off x="142875" y="0"/>
          <a:ext cx="8858251" cy="6734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5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5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07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004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74418"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chemeClr val="tx1"/>
                          </a:solidFill>
                          <a:latin typeface="+mn-lt"/>
                        </a:rPr>
                        <a:t>Австралопитеки </a:t>
                      </a:r>
                      <a:endParaRPr lang="be-BY" sz="2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15" marB="45715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chemeClr val="tx1"/>
                          </a:solidFill>
                          <a:latin typeface="+mn-lt"/>
                        </a:rPr>
                        <a:t>Предки семейства гоминид</a:t>
                      </a:r>
                      <a:endParaRPr lang="be-BY" sz="2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15" marB="45715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chemeClr val="tx1"/>
                          </a:solidFill>
                          <a:latin typeface="+mn-lt"/>
                        </a:rPr>
                        <a:t>4 млн. лет назад</a:t>
                      </a:r>
                      <a:endParaRPr lang="be-BY" sz="2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15" marB="45715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chemeClr val="tx1"/>
                          </a:solidFill>
                          <a:latin typeface="+mn-lt"/>
                        </a:rPr>
                        <a:t>Умения высших</a:t>
                      </a:r>
                      <a:r>
                        <a:rPr lang="ru-RU" sz="2000" b="1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приматов</a:t>
                      </a:r>
                      <a:endParaRPr lang="be-BY" sz="2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15" marB="45715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84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>
                          <a:solidFill>
                            <a:schemeClr val="tx1"/>
                          </a:solidFill>
                          <a:latin typeface="+mn-lt"/>
                        </a:rPr>
                        <a:t>род </a:t>
                      </a: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+mn-lt"/>
                        </a:rPr>
                        <a:t>Homo</a:t>
                      </a:r>
                    </a:p>
                    <a:p>
                      <a:endParaRPr lang="be-BY" sz="2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15" marB="45715"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+mn-lt"/>
                        </a:rPr>
                        <a:t>Homo </a:t>
                      </a:r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</a:rPr>
                        <a:t>habilis</a:t>
                      </a:r>
                      <a:r>
                        <a:rPr lang="ru-RU" sz="2000" b="1" i="0" dirty="0">
                          <a:solidFill>
                            <a:schemeClr val="tx1"/>
                          </a:solidFill>
                          <a:latin typeface="+mn-lt"/>
                        </a:rPr>
                        <a:t> («умелый»)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be-BY" sz="2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15" marB="45715"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>
                          <a:solidFill>
                            <a:schemeClr val="tx1"/>
                          </a:solidFill>
                          <a:latin typeface="+mn-lt"/>
                        </a:rPr>
                        <a:t>2,5 млн. лет назад</a:t>
                      </a:r>
                      <a:endParaRPr lang="be-BY" sz="2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15" marB="45715"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chemeClr val="tx1"/>
                          </a:solidFill>
                          <a:latin typeface="+mn-lt"/>
                        </a:rPr>
                        <a:t>Грубая обработка камня, первые орудия труда</a:t>
                      </a:r>
                      <a:endParaRPr lang="be-BY" sz="2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15" marB="45715"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57165"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chemeClr val="tx1"/>
                          </a:solidFill>
                          <a:latin typeface="+mn-lt"/>
                        </a:rPr>
                        <a:t>Архантропы (питекантроп, синантроп) </a:t>
                      </a:r>
                      <a:endParaRPr lang="be-BY" sz="2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15" marB="45715"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+mn-lt"/>
                        </a:rPr>
                        <a:t>Homo </a:t>
                      </a:r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</a:rPr>
                        <a:t>ergaster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+mn-lt"/>
                        </a:rPr>
                        <a:t>Homo erectus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err="1">
                          <a:solidFill>
                            <a:schemeClr val="tx1"/>
                          </a:solidFill>
                          <a:latin typeface="+mn-lt"/>
                        </a:rPr>
                        <a:t>Homo</a:t>
                      </a:r>
                      <a:r>
                        <a:rPr lang="ru-RU" sz="2000" b="1" i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b="1" i="0" dirty="0" err="1">
                          <a:solidFill>
                            <a:schemeClr val="tx1"/>
                          </a:solidFill>
                          <a:latin typeface="+mn-lt"/>
                        </a:rPr>
                        <a:t>heidelbergensis</a:t>
                      </a:r>
                      <a:endParaRPr lang="be-BY" sz="2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15" marB="45715"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1,5 млн. лет назад</a:t>
                      </a:r>
                      <a:endParaRPr lang="be-BY" sz="2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15" marB="45715"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 dirty="0" err="1">
                          <a:solidFill>
                            <a:schemeClr val="tx1"/>
                          </a:solidFill>
                          <a:latin typeface="+mn-lt"/>
                        </a:rPr>
                        <a:t>Олдувайская</a:t>
                      </a:r>
                      <a:r>
                        <a:rPr lang="ru-RU" sz="2000" b="1" i="0" dirty="0">
                          <a:solidFill>
                            <a:schemeClr val="tx1"/>
                          </a:solidFill>
                          <a:latin typeface="+mn-lt"/>
                        </a:rPr>
                        <a:t> культура</a:t>
                      </a:r>
                      <a:endParaRPr lang="be-BY" sz="2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15" marB="45715"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14123"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chemeClr val="tx1"/>
                          </a:solidFill>
                          <a:latin typeface="+mn-lt"/>
                        </a:rPr>
                        <a:t>Палеоантропы (неандерталец) </a:t>
                      </a:r>
                      <a:endParaRPr lang="be-BY" sz="2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15" marB="45715"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 dirty="0" err="1">
                          <a:solidFill>
                            <a:schemeClr val="tx1"/>
                          </a:solidFill>
                          <a:latin typeface="+mn-lt"/>
                        </a:rPr>
                        <a:t>Homo</a:t>
                      </a:r>
                      <a:r>
                        <a:rPr lang="ru-RU" sz="2000" b="1" i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b="1" i="0" dirty="0" err="1">
                          <a:solidFill>
                            <a:schemeClr val="tx1"/>
                          </a:solidFill>
                          <a:latin typeface="+mn-lt"/>
                        </a:rPr>
                        <a:t>neanderthalensis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15" marB="45715"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150 тыс. лет назад</a:t>
                      </a:r>
                      <a:endParaRPr lang="be-BY" sz="2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15" marB="45715"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 dirty="0" err="1">
                          <a:solidFill>
                            <a:schemeClr val="tx1"/>
                          </a:solidFill>
                          <a:latin typeface="+mn-lt"/>
                        </a:rPr>
                        <a:t>Ашёльская</a:t>
                      </a:r>
                      <a:r>
                        <a:rPr lang="ru-RU" sz="2000" b="1" i="0" dirty="0">
                          <a:solidFill>
                            <a:schemeClr val="tx1"/>
                          </a:solidFill>
                          <a:latin typeface="+mn-lt"/>
                        </a:rPr>
                        <a:t> и </a:t>
                      </a:r>
                      <a:r>
                        <a:rPr lang="ru-RU" sz="2000" b="1" i="0" dirty="0" err="1">
                          <a:solidFill>
                            <a:schemeClr val="tx1"/>
                          </a:solidFill>
                          <a:latin typeface="+mn-lt"/>
                        </a:rPr>
                        <a:t>мустьерская</a:t>
                      </a:r>
                      <a:r>
                        <a:rPr lang="ru-RU" sz="2000" b="1" i="0" dirty="0">
                          <a:solidFill>
                            <a:schemeClr val="tx1"/>
                          </a:solidFill>
                          <a:latin typeface="+mn-lt"/>
                        </a:rPr>
                        <a:t> культуры, примитивные технологии, нормы,</a:t>
                      </a:r>
                      <a:r>
                        <a:rPr lang="ru-RU" sz="2000" b="1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обычаи, верования</a:t>
                      </a:r>
                      <a:endParaRPr lang="be-BY" sz="2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15" marB="45715"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20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>
                          <a:solidFill>
                            <a:schemeClr val="tx1"/>
                          </a:solidFill>
                          <a:latin typeface="+mn-lt"/>
                        </a:rPr>
                        <a:t>Неоантропы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>
                          <a:solidFill>
                            <a:schemeClr val="tx1"/>
                          </a:solidFill>
                          <a:latin typeface="+mn-lt"/>
                        </a:rPr>
                        <a:t>(кроманьонец)</a:t>
                      </a:r>
                      <a:endParaRPr lang="be-BY" sz="2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15" marB="45715"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la-Latn" sz="2000" b="1" i="0" dirty="0">
                          <a:solidFill>
                            <a:schemeClr val="tx1"/>
                          </a:solidFill>
                          <a:latin typeface="+mn-lt"/>
                        </a:rPr>
                        <a:t>Homo sapiens idaltu</a:t>
                      </a:r>
                      <a:r>
                        <a:rPr lang="ru-RU" sz="2000" b="1" i="0" dirty="0">
                          <a:solidFill>
                            <a:schemeClr val="tx1"/>
                          </a:solidFill>
                          <a:latin typeface="+mn-lt"/>
                        </a:rPr>
                        <a:t> («старейший»)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la-Latn" sz="2000" b="1" i="0" dirty="0">
                          <a:solidFill>
                            <a:schemeClr val="tx1"/>
                          </a:solidFill>
                          <a:latin typeface="+mn-lt"/>
                        </a:rPr>
                        <a:t>Homo sapiens </a:t>
                      </a: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+mn-lt"/>
                        </a:rPr>
                        <a:t>sapiens</a:t>
                      </a:r>
                      <a:r>
                        <a:rPr lang="ru-RU" sz="2000" b="1" i="0" dirty="0">
                          <a:solidFill>
                            <a:schemeClr val="tx1"/>
                          </a:solidFill>
                          <a:latin typeface="+mn-lt"/>
                        </a:rPr>
                        <a:t> («разумный»)</a:t>
                      </a:r>
                      <a:endParaRPr lang="be-BY" sz="2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15" marB="45715"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chemeClr val="tx1"/>
                          </a:solidFill>
                          <a:latin typeface="+mn-lt"/>
                        </a:rPr>
                        <a:t>40 тыс. лет назад</a:t>
                      </a:r>
                      <a:endParaRPr lang="be-BY" sz="2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15" marB="45715"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chemeClr val="tx1"/>
                          </a:solidFill>
                          <a:latin typeface="+mn-lt"/>
                        </a:rPr>
                        <a:t>Все культурно-антропологические признаки</a:t>
                      </a:r>
                      <a:endParaRPr lang="be-BY" sz="2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15" marB="45715"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p.rudn.ru/psychology/anthropology/4-15.jpg">
            <a:extLst>
              <a:ext uri="{FF2B5EF4-FFF2-40B4-BE49-F238E27FC236}">
                <a16:creationId xmlns:a16="http://schemas.microsoft.com/office/drawing/2014/main" xmlns="" id="{65313E62-AD21-48D3-BD9D-2913E6F21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88" y="500063"/>
            <a:ext cx="512445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 descr="http://bse.sci-lib.com/pictures/15/06/204986556.jpg">
            <a:extLst>
              <a:ext uri="{FF2B5EF4-FFF2-40B4-BE49-F238E27FC236}">
                <a16:creationId xmlns:a16="http://schemas.microsoft.com/office/drawing/2014/main" xmlns="" id="{C2BCF91D-2808-4A16-88A8-399F32889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3214688"/>
            <a:ext cx="36417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" descr="http://www.nadiya-club.narod.ru/Uchebnik_istoriya/proishojdenie_cheloveka/proishojdenie_chel.files/Kromanonec.jpg">
            <a:extLst>
              <a:ext uri="{FF2B5EF4-FFF2-40B4-BE49-F238E27FC236}">
                <a16:creationId xmlns:a16="http://schemas.microsoft.com/office/drawing/2014/main" xmlns="" id="{9EAD441C-A705-48AC-9D5E-BD43514DE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25" y="3071813"/>
            <a:ext cx="2286000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7">
            <a:extLst>
              <a:ext uri="{FF2B5EF4-FFF2-40B4-BE49-F238E27FC236}">
                <a16:creationId xmlns:a16="http://schemas.microsoft.com/office/drawing/2014/main" xmlns="" id="{C69FC53E-A5A1-4CF8-B21A-9682587B3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5357813"/>
            <a:ext cx="2714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400" b="1"/>
              <a:t>Неандерталец</a:t>
            </a:r>
          </a:p>
        </p:txBody>
      </p:sp>
      <p:sp>
        <p:nvSpPr>
          <p:cNvPr id="22534" name="TextBox 8">
            <a:extLst>
              <a:ext uri="{FF2B5EF4-FFF2-40B4-BE49-F238E27FC236}">
                <a16:creationId xmlns:a16="http://schemas.microsoft.com/office/drawing/2014/main" xmlns="" id="{89CE559C-4A37-467E-9AC4-6EEA248FF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6215063"/>
            <a:ext cx="2500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400" b="1"/>
              <a:t>Кроманьонец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ufo.obninsk.ru/images/migr.gif">
            <a:extLst>
              <a:ext uri="{FF2B5EF4-FFF2-40B4-BE49-F238E27FC236}">
                <a16:creationId xmlns:a16="http://schemas.microsoft.com/office/drawing/2014/main" xmlns="" id="{72DF5339-ECF5-45AD-B84A-76D374BEE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5" y="642938"/>
            <a:ext cx="771525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>
            <a:extLst>
              <a:ext uri="{FF2B5EF4-FFF2-40B4-BE49-F238E27FC236}">
                <a16:creationId xmlns:a16="http://schemas.microsoft.com/office/drawing/2014/main" xmlns="" id="{C986D7FB-696D-49C7-81E1-D877B8EC0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214313"/>
            <a:ext cx="4357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400"/>
              <a:t>Схема расселения человека</a:t>
            </a:r>
            <a:endParaRPr lang="be-BY" altLang="en-US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2">
            <a:extLst>
              <a:ext uri="{FF2B5EF4-FFF2-40B4-BE49-F238E27FC236}">
                <a16:creationId xmlns:a16="http://schemas.microsoft.com/office/drawing/2014/main" xmlns="" id="{EF7C5B6C-1EC2-4164-97EE-FE52464CD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214313"/>
            <a:ext cx="8143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 b="1" dirty="0">
                <a:latin typeface="Calibri" panose="020F0502020204030204" pitchFamily="34" charset="0"/>
              </a:rPr>
              <a:t>1. Человек как предмет философского осмысления. Образы человека в истории мысли</a:t>
            </a:r>
            <a:endParaRPr lang="be-BY" altLang="en-US" sz="2400" b="1" dirty="0">
              <a:latin typeface="Calibri" panose="020F0502020204030204" pitchFamily="34" charset="0"/>
            </a:endParaRPr>
          </a:p>
        </p:txBody>
      </p:sp>
      <p:sp>
        <p:nvSpPr>
          <p:cNvPr id="4099" name="TextBox 5">
            <a:extLst>
              <a:ext uri="{FF2B5EF4-FFF2-40B4-BE49-F238E27FC236}">
                <a16:creationId xmlns:a16="http://schemas.microsoft.com/office/drawing/2014/main" xmlns="" id="{EC5A4103-E13B-4FC4-B990-56DCFBDA7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214438"/>
            <a:ext cx="8143875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200" dirty="0"/>
              <a:t>Человек является для себя проблемой. Эта проблема изучается в рамках антропологии.</a:t>
            </a:r>
          </a:p>
          <a:p>
            <a:pPr eaLnBrk="1" hangingPunct="1"/>
            <a:endParaRPr lang="ru-RU" altLang="en-US" sz="2200" dirty="0"/>
          </a:p>
          <a:p>
            <a:pPr eaLnBrk="1" hangingPunct="1"/>
            <a:r>
              <a:rPr lang="ru-RU" altLang="en-US" sz="2200" b="1" dirty="0"/>
              <a:t>Два подхода к изучению человека</a:t>
            </a:r>
            <a:r>
              <a:rPr lang="ru-RU" altLang="en-US" sz="2200" dirty="0"/>
              <a:t>:</a:t>
            </a:r>
          </a:p>
          <a:p>
            <a:pPr eaLnBrk="1" hangingPunct="1"/>
            <a:endParaRPr lang="ru-RU" altLang="en-US" sz="22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en-US" sz="2200" b="1" dirty="0" smtClean="0"/>
              <a:t> Научный</a:t>
            </a:r>
            <a:r>
              <a:rPr lang="ru-RU" altLang="en-US" sz="2200" dirty="0" smtClean="0"/>
              <a:t>. </a:t>
            </a:r>
            <a:r>
              <a:rPr lang="ru-RU" altLang="en-US" sz="2200" dirty="0"/>
              <a:t>Задача – выявление специфических антропологических признаков (биологических, физиологических, социальных и др., ), т.е. того, что отличает человека от других существ.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ru-RU" altLang="en-US" sz="22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en-US" sz="2200" b="1" dirty="0"/>
              <a:t>Философско-антропологический</a:t>
            </a:r>
            <a:r>
              <a:rPr lang="ru-RU" altLang="en-US" sz="2200" dirty="0"/>
              <a:t>. Задача – ответить на вопросы о сущности человека, о специфике его опыта и  существования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>
            <a:extLst>
              <a:ext uri="{FF2B5EF4-FFF2-40B4-BE49-F238E27FC236}">
                <a16:creationId xmlns:a16="http://schemas.microsoft.com/office/drawing/2014/main" xmlns="" id="{3281248D-2544-4DEC-A7ED-75D52F260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357188"/>
            <a:ext cx="85725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200"/>
              <a:t>Энциклопедия «Британика» определяет человека как </a:t>
            </a:r>
            <a:r>
              <a:rPr lang="ru-RU" altLang="en-US" sz="2200" b="1"/>
              <a:t>«обладающего культурой примата»</a:t>
            </a:r>
            <a:r>
              <a:rPr lang="ru-RU" altLang="en-US" sz="2200"/>
              <a:t>, который отличен от других подобных видов </a:t>
            </a:r>
            <a:r>
              <a:rPr lang="ru-RU" altLang="en-US" sz="2200" b="1"/>
              <a:t>«более высокоразвитым мозгом и происходящей отсюда способностью членораздельной речи и абстрактного мышления»</a:t>
            </a:r>
            <a:r>
              <a:rPr lang="ru-RU" altLang="en-US" sz="2200"/>
              <a:t>. </a:t>
            </a:r>
          </a:p>
        </p:txBody>
      </p:sp>
      <p:sp>
        <p:nvSpPr>
          <p:cNvPr id="5123" name="Прямоугольник 6">
            <a:extLst>
              <a:ext uri="{FF2B5EF4-FFF2-40B4-BE49-F238E27FC236}">
                <a16:creationId xmlns:a16="http://schemas.microsoft.com/office/drawing/2014/main" xmlns="" id="{5DE69E2D-15ED-462C-8F10-C89CBAA79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286000"/>
            <a:ext cx="8786812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200">
                <a:cs typeface="Arial" panose="020B0604020202020204" pitchFamily="34" charset="0"/>
              </a:rPr>
              <a:t>Всякая наука сводит человека к ограниченному набору характеристик. </a:t>
            </a:r>
          </a:p>
          <a:p>
            <a:pPr eaLnBrk="1" hangingPunct="1"/>
            <a:r>
              <a:rPr lang="ru-RU" altLang="en-US" sz="2200">
                <a:cs typeface="Arial" panose="020B0604020202020204" pitchFamily="34" charset="0"/>
              </a:rPr>
              <a:t>С биологической точки зрения человек является особым </a:t>
            </a:r>
            <a:r>
              <a:rPr lang="ru-RU" altLang="en-US" sz="2200" b="1">
                <a:cs typeface="Arial" panose="020B0604020202020204" pitchFamily="34" charset="0"/>
              </a:rPr>
              <a:t>видом </a:t>
            </a:r>
            <a:r>
              <a:rPr lang="en-US" altLang="en-US" sz="2200" b="1">
                <a:cs typeface="Arial" panose="020B0604020202020204" pitchFamily="34" charset="0"/>
              </a:rPr>
              <a:t>homo sapiens</a:t>
            </a:r>
            <a:r>
              <a:rPr lang="ru-RU" altLang="en-US" sz="2200" b="1">
                <a:cs typeface="Arial" panose="020B0604020202020204" pitchFamily="34" charset="0"/>
              </a:rPr>
              <a:t>, обладающим разумом и живущим в сложноорганизованных сообществах</a:t>
            </a:r>
            <a:r>
              <a:rPr lang="ru-RU" altLang="en-US" sz="2200">
                <a:cs typeface="Arial" panose="020B0604020202020204" pitchFamily="34" charset="0"/>
              </a:rPr>
              <a:t>. </a:t>
            </a:r>
          </a:p>
          <a:p>
            <a:pPr eaLnBrk="1" hangingPunct="1"/>
            <a:r>
              <a:rPr lang="ru-RU" altLang="en-US" sz="2200">
                <a:cs typeface="Arial" panose="020B0604020202020204" pitchFamily="34" charset="0"/>
              </a:rPr>
              <a:t>В рамках психологического подхода специфика человека определяется не только развитыми интеллектуальными способностями, но и </a:t>
            </a:r>
            <a:r>
              <a:rPr lang="ru-RU" altLang="en-US" sz="2200" b="1">
                <a:cs typeface="Arial" panose="020B0604020202020204" pitchFamily="34" charset="0"/>
              </a:rPr>
              <a:t>самосознанием, социальной обусловленностью сознания</a:t>
            </a:r>
            <a:r>
              <a:rPr lang="ru-RU" altLang="en-US" sz="2200">
                <a:cs typeface="Arial" panose="020B0604020202020204" pitchFamily="34" charset="0"/>
              </a:rPr>
              <a:t> и т.п. </a:t>
            </a:r>
          </a:p>
          <a:p>
            <a:pPr eaLnBrk="1" hangingPunct="1"/>
            <a:r>
              <a:rPr lang="ru-RU" altLang="en-US" sz="2200">
                <a:cs typeface="Arial" panose="020B0604020202020204" pitchFamily="34" charset="0"/>
              </a:rPr>
              <a:t>Социологический подход обращает внимание на </a:t>
            </a:r>
            <a:r>
              <a:rPr lang="ru-RU" altLang="en-US" sz="2200" b="1">
                <a:cs typeface="Arial" panose="020B0604020202020204" pitchFamily="34" charset="0"/>
              </a:rPr>
              <a:t>общественные характеристики</a:t>
            </a:r>
            <a:r>
              <a:rPr lang="ru-RU" altLang="en-US" sz="2200">
                <a:cs typeface="Arial" panose="020B0604020202020204" pitchFamily="34" charset="0"/>
              </a:rPr>
              <a:t> условий жизни, поведения и деятельности человека.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>
            <a:extLst>
              <a:ext uri="{FF2B5EF4-FFF2-40B4-BE49-F238E27FC236}">
                <a16:creationId xmlns:a16="http://schemas.microsoft.com/office/drawing/2014/main" xmlns="" id="{6D298AEA-F2C1-4192-9118-F8228191C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642938"/>
            <a:ext cx="87153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400"/>
              <a:t>Философы пытаются ответить на вопрос «Кто такой человек?» двумя путями: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en-US" sz="2400"/>
              <a:t>путем комплексного анализа данных различных наук (попытка создания синтетического образа человека);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en-US" sz="2400"/>
              <a:t>путем обнаружения уникальных сущностных свойств человека, особенностей его существования, специфических феноменов его бытия.</a:t>
            </a:r>
            <a:endParaRPr lang="be-BY" altLang="en-US" sz="240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B6F7951-BA49-4E4D-90DD-983DB364DBBB}"/>
              </a:ext>
            </a:extLst>
          </p:cNvPr>
          <p:cNvSpPr/>
          <p:nvPr/>
        </p:nvSpPr>
        <p:spPr>
          <a:xfrm>
            <a:off x="214313" y="3929063"/>
            <a:ext cx="8643937" cy="27146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48" name="Прямоугольник 5">
            <a:extLst>
              <a:ext uri="{FF2B5EF4-FFF2-40B4-BE49-F238E27FC236}">
                <a16:creationId xmlns:a16="http://schemas.microsoft.com/office/drawing/2014/main" xmlns="" id="{37DF6394-25EB-4E2E-9463-D6B24F3CF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4572000"/>
            <a:ext cx="82153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/>
              <a:t>Homo</a:t>
            </a:r>
            <a:r>
              <a:rPr lang="ru-RU" altLang="en-US" sz="2200" b="1"/>
              <a:t>, </a:t>
            </a:r>
            <a:r>
              <a:rPr lang="en-US" altLang="en-US" sz="2200" b="1"/>
              <a:t>Hominis</a:t>
            </a:r>
            <a:r>
              <a:rPr lang="ru-RU" altLang="en-US" sz="2200" b="1"/>
              <a:t> – «земной» (вариант: от среднеиндоевр.</a:t>
            </a:r>
            <a:r>
              <a:rPr lang="en-US" altLang="en-US" sz="2200" b="1"/>
              <a:t> gh’o-men</a:t>
            </a:r>
            <a:r>
              <a:rPr lang="ru-RU" altLang="en-US" sz="2200" b="1"/>
              <a:t> – «знающий огонь»)</a:t>
            </a:r>
            <a:r>
              <a:rPr lang="be-BY" altLang="en-US" sz="2200" b="1"/>
              <a:t> </a:t>
            </a:r>
          </a:p>
          <a:p>
            <a:pPr eaLnBrk="1" hangingPunct="1"/>
            <a:r>
              <a:rPr lang="be-BY" altLang="en-US" sz="2200" b="1"/>
              <a:t>ἄνθρωπος – древнегреч. </a:t>
            </a:r>
            <a:r>
              <a:rPr lang="ru-RU" altLang="en-US" sz="2200" b="1"/>
              <a:t>  «имеющий взгляд, лицо» (варианты: «земной», «различающий»)</a:t>
            </a:r>
            <a:endParaRPr lang="be-BY" altLang="en-US" sz="22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4">
            <a:extLst>
              <a:ext uri="{FF2B5EF4-FFF2-40B4-BE49-F238E27FC236}">
                <a16:creationId xmlns:a16="http://schemas.microsoft.com/office/drawing/2014/main" xmlns="" id="{975455FA-1B7A-48C4-8939-6C66798EF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20" y="214313"/>
            <a:ext cx="842968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 b="1">
                <a:latin typeface="Calibri" panose="020F0502020204030204" pitchFamily="34" charset="0"/>
              </a:rPr>
              <a:t>Образы человека в истории мысли</a:t>
            </a:r>
            <a:endParaRPr lang="ru-RU" altLang="en-US" sz="2800"/>
          </a:p>
        </p:txBody>
      </p:sp>
      <p:grpSp>
        <p:nvGrpSpPr>
          <p:cNvPr id="7171" name="Группа 7">
            <a:extLst>
              <a:ext uri="{FF2B5EF4-FFF2-40B4-BE49-F238E27FC236}">
                <a16:creationId xmlns:a16="http://schemas.microsoft.com/office/drawing/2014/main" xmlns="" id="{9B13026F-4FD2-41C6-A3B1-47E66C93F259}"/>
              </a:ext>
            </a:extLst>
          </p:cNvPr>
          <p:cNvGrpSpPr>
            <a:grpSpLocks/>
          </p:cNvGrpSpPr>
          <p:nvPr/>
        </p:nvGrpSpPr>
        <p:grpSpPr bwMode="auto">
          <a:xfrm>
            <a:off x="428625" y="1500188"/>
            <a:ext cx="2551113" cy="3629025"/>
            <a:chOff x="428595" y="857232"/>
            <a:chExt cx="2551357" cy="3629221"/>
          </a:xfrm>
        </p:grpSpPr>
        <p:pic>
          <p:nvPicPr>
            <p:cNvPr id="7173" name="Picture 6" descr="http://www.ultimathule.narod.ru/pic2.gif">
              <a:extLst>
                <a:ext uri="{FF2B5EF4-FFF2-40B4-BE49-F238E27FC236}">
                  <a16:creationId xmlns:a16="http://schemas.microsoft.com/office/drawing/2014/main" xmlns="" id="{F17B8FC2-10BA-494F-AFA8-D0D1852960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5" y="857232"/>
              <a:ext cx="2551357" cy="242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4" name="TextBox 5">
              <a:extLst>
                <a:ext uri="{FF2B5EF4-FFF2-40B4-BE49-F238E27FC236}">
                  <a16:creationId xmlns:a16="http://schemas.microsoft.com/office/drawing/2014/main" xmlns="" id="{4E3C3525-3D7D-48B2-9DFA-57C562EE5B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472" y="3286124"/>
              <a:ext cx="228601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en-US"/>
                <a:t>Танцующий шаман. Рисунок с древнего наскального изображения</a:t>
              </a:r>
            </a:p>
          </p:txBody>
        </p:sp>
      </p:grpSp>
      <p:sp>
        <p:nvSpPr>
          <p:cNvPr id="7172" name="TextBox 6">
            <a:extLst>
              <a:ext uri="{FF2B5EF4-FFF2-40B4-BE49-F238E27FC236}">
                <a16:creationId xmlns:a16="http://schemas.microsoft.com/office/drawing/2014/main" xmlns="" id="{F9795D31-23F0-46A6-ADA8-1D67187BA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928688"/>
            <a:ext cx="5500687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400" b="1" dirty="0"/>
              <a:t>В архаических сообществах</a:t>
            </a:r>
          </a:p>
          <a:p>
            <a:pPr eaLnBrk="1" hangingPunct="1"/>
            <a:endParaRPr lang="ru-RU" altLang="en-US" sz="2400" dirty="0"/>
          </a:p>
          <a:p>
            <a:pPr eaLnBrk="1" hangingPunct="1"/>
            <a:r>
              <a:rPr lang="ru-RU" altLang="en-US" sz="2400" dirty="0"/>
              <a:t>человек – существо, придерживающееся определенных образцов (запретов, правил), </a:t>
            </a:r>
            <a:r>
              <a:rPr lang="ru-RU" altLang="en-US" sz="2400" b="1" dirty="0"/>
              <a:t>знающее порядок жизни</a:t>
            </a:r>
            <a:r>
              <a:rPr lang="ru-RU" altLang="en-US" sz="2400" dirty="0"/>
              <a:t>.</a:t>
            </a:r>
          </a:p>
          <a:p>
            <a:pPr eaLnBrk="1" hangingPunct="1"/>
            <a:r>
              <a:rPr lang="ru-RU" altLang="en-US" sz="2400" dirty="0"/>
              <a:t>«Чужие» – это «варвары», «дикари», поскольку у них нет «наших» представлений и правил.</a:t>
            </a:r>
          </a:p>
          <a:p>
            <a:pPr eaLnBrk="1" hangingPunct="1"/>
            <a:endParaRPr lang="ru-RU" altLang="en-US" sz="2400" dirty="0"/>
          </a:p>
          <a:p>
            <a:pPr eaLnBrk="1" hangingPunct="1"/>
            <a:r>
              <a:rPr lang="ru-RU" altLang="en-US" sz="2400" dirty="0"/>
              <a:t>Человек идентифицирует себя с социальной ролью (шаман, жрец, старейшина, охотник, и т.п.). На этом же основании люди четко отделяют себя от природных существ.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5">
            <a:extLst>
              <a:ext uri="{FF2B5EF4-FFF2-40B4-BE49-F238E27FC236}">
                <a16:creationId xmlns:a16="http://schemas.microsoft.com/office/drawing/2014/main" xmlns="" id="{3D35A099-6F47-4133-A0E6-421BF9BD1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271463"/>
            <a:ext cx="5572125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5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200" b="1"/>
              <a:t>В древних цивилизациях</a:t>
            </a:r>
          </a:p>
          <a:p>
            <a:pPr eaLnBrk="1" hangingPunct="1"/>
            <a:r>
              <a:rPr lang="ru-RU" altLang="en-US" sz="2200"/>
              <a:t>Человек – это микрокосмос.</a:t>
            </a:r>
          </a:p>
          <a:p>
            <a:pPr eaLnBrk="1" hangingPunct="1"/>
            <a:r>
              <a:rPr lang="ru-RU" altLang="en-US" sz="2200"/>
              <a:t>Он включен в мировую гармонию и подобен миру, а мир – человеку.</a:t>
            </a:r>
          </a:p>
          <a:p>
            <a:pPr eaLnBrk="1" hangingPunct="1"/>
            <a:endParaRPr lang="ru-RU" altLang="en-US" sz="2200"/>
          </a:p>
          <a:p>
            <a:pPr eaLnBrk="1" hangingPunct="1"/>
            <a:r>
              <a:rPr lang="ru-RU" altLang="en-US" sz="2400"/>
              <a:t>Античным мыслителям принадлежат первые попытки определения человека. Среди других существ человек выделяется </a:t>
            </a:r>
            <a:r>
              <a:rPr lang="ru-RU" altLang="en-US" sz="2400" b="1"/>
              <a:t>разумом</a:t>
            </a:r>
            <a:r>
              <a:rPr lang="ru-RU" altLang="en-US" sz="2400"/>
              <a:t> и тем, что </a:t>
            </a:r>
            <a:r>
              <a:rPr lang="ru-RU" altLang="en-US" sz="2400" b="1"/>
              <a:t>живет в</a:t>
            </a:r>
            <a:r>
              <a:rPr lang="ru-RU" altLang="en-US" sz="2400"/>
              <a:t> </a:t>
            </a:r>
            <a:r>
              <a:rPr lang="ru-RU" altLang="en-US" sz="2400" b="1"/>
              <a:t>сообществе</a:t>
            </a:r>
            <a:r>
              <a:rPr lang="ru-RU" altLang="en-US" sz="2400"/>
              <a:t>: по определению Аристотеля, он – </a:t>
            </a:r>
            <a:r>
              <a:rPr lang="en-US" altLang="en-US" sz="2400" b="1"/>
              <a:t>zoon politikon</a:t>
            </a:r>
            <a:r>
              <a:rPr lang="ru-RU" altLang="en-US" sz="2400"/>
              <a:t> – «общественное животное».</a:t>
            </a:r>
          </a:p>
          <a:p>
            <a:pPr eaLnBrk="1" hangingPunct="1"/>
            <a:r>
              <a:rPr lang="ru-RU" altLang="en-US" sz="2400"/>
              <a:t>Существо человека рассматривалось в трех проявлениях: тела («сома»), души («психэ») и духа («пневма»).</a:t>
            </a:r>
            <a:endParaRPr lang="ru-RU" altLang="en-US" sz="2200"/>
          </a:p>
        </p:txBody>
      </p:sp>
      <p:grpSp>
        <p:nvGrpSpPr>
          <p:cNvPr id="8195" name="Группа 8">
            <a:extLst>
              <a:ext uri="{FF2B5EF4-FFF2-40B4-BE49-F238E27FC236}">
                <a16:creationId xmlns:a16="http://schemas.microsoft.com/office/drawing/2014/main" xmlns="" id="{CBDEC2CE-ECD6-4D73-A60B-05948F9ABB5E}"/>
              </a:ext>
            </a:extLst>
          </p:cNvPr>
          <p:cNvGrpSpPr>
            <a:grpSpLocks/>
          </p:cNvGrpSpPr>
          <p:nvPr/>
        </p:nvGrpSpPr>
        <p:grpSpPr bwMode="auto">
          <a:xfrm>
            <a:off x="214313" y="428625"/>
            <a:ext cx="3319462" cy="6142038"/>
            <a:chOff x="214282" y="719815"/>
            <a:chExt cx="3320110" cy="6141598"/>
          </a:xfrm>
        </p:grpSpPr>
        <p:pic>
          <p:nvPicPr>
            <p:cNvPr id="8196" name="Picture 4" descr="Васту-пуруша-мандала, рисунок из индийской книги по архитектуре">
              <a:extLst>
                <a:ext uri="{FF2B5EF4-FFF2-40B4-BE49-F238E27FC236}">
                  <a16:creationId xmlns:a16="http://schemas.microsoft.com/office/drawing/2014/main" xmlns="" id="{A3CA1430-2D06-4AAB-90C5-225D96AAFD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8" y="719815"/>
              <a:ext cx="2786082" cy="2764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7" name="Picture 8" descr="http://project68.narod.ru/Integ/1/271/sec3.gif">
              <a:extLst>
                <a:ext uri="{FF2B5EF4-FFF2-40B4-BE49-F238E27FC236}">
                  <a16:creationId xmlns:a16="http://schemas.microsoft.com/office/drawing/2014/main" xmlns="" id="{2A874E8D-B8E9-4008-A15A-258945CD43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82" y="3929066"/>
              <a:ext cx="3320110" cy="2357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8" name="TextBox 6">
              <a:extLst>
                <a:ext uri="{FF2B5EF4-FFF2-40B4-BE49-F238E27FC236}">
                  <a16:creationId xmlns:a16="http://schemas.microsoft.com/office/drawing/2014/main" xmlns="" id="{FF14D41D-8F46-4F14-A26C-FC3B1A5754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472" y="3500438"/>
              <a:ext cx="22860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en-US"/>
                <a:t>Пуруша-мандала</a:t>
              </a:r>
            </a:p>
          </p:txBody>
        </p:sp>
        <p:sp>
          <p:nvSpPr>
            <p:cNvPr id="8199" name="TextBox 7">
              <a:extLst>
                <a:ext uri="{FF2B5EF4-FFF2-40B4-BE49-F238E27FC236}">
                  <a16:creationId xmlns:a16="http://schemas.microsoft.com/office/drawing/2014/main" xmlns="" id="{62B0498B-44D7-4303-BE9F-85B3005589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720" y="6215082"/>
              <a:ext cx="321471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en-US"/>
                <a:t>Античные представления о пропорциональности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13">
            <a:extLst>
              <a:ext uri="{FF2B5EF4-FFF2-40B4-BE49-F238E27FC236}">
                <a16:creationId xmlns:a16="http://schemas.microsoft.com/office/drawing/2014/main" xmlns="" id="{75FEA498-A5AF-48D5-98BD-872D9FA4FC85}"/>
              </a:ext>
            </a:extLst>
          </p:cNvPr>
          <p:cNvGrpSpPr>
            <a:grpSpLocks/>
          </p:cNvGrpSpPr>
          <p:nvPr/>
        </p:nvGrpSpPr>
        <p:grpSpPr bwMode="auto">
          <a:xfrm>
            <a:off x="142875" y="0"/>
            <a:ext cx="9001125" cy="6942138"/>
            <a:chOff x="142844" y="0"/>
            <a:chExt cx="9001156" cy="6942733"/>
          </a:xfrm>
        </p:grpSpPr>
        <p:pic>
          <p:nvPicPr>
            <p:cNvPr id="9219" name="Picture 2" descr="http://skudelnica.ru/wp-content/uploads/2012/10/%D0%BE%D0%B1%D1%80%D0%B0%D0%B7-%D0%B8-%D0%BF%D0%BE%D0%B4%D0%BE%D0%B1%D0%B8%D0%B5.jpg">
              <a:extLst>
                <a:ext uri="{FF2B5EF4-FFF2-40B4-BE49-F238E27FC236}">
                  <a16:creationId xmlns:a16="http://schemas.microsoft.com/office/drawing/2014/main" xmlns="" id="{95153098-0D34-4164-A119-DD825ADACB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1331" y="142852"/>
              <a:ext cx="2799825" cy="2357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0" name="Picture 4" descr="http://nearyou.ru/bosch/sv/seven.jpg">
              <a:extLst>
                <a:ext uri="{FF2B5EF4-FFF2-40B4-BE49-F238E27FC236}">
                  <a16:creationId xmlns:a16="http://schemas.microsoft.com/office/drawing/2014/main" xmlns="" id="{EB3168CE-A159-408B-9646-D38F3CAEAE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2214554"/>
              <a:ext cx="4838700" cy="416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1" name="Прямоугольник 6">
              <a:extLst>
                <a:ext uri="{FF2B5EF4-FFF2-40B4-BE49-F238E27FC236}">
                  <a16:creationId xmlns:a16="http://schemas.microsoft.com/office/drawing/2014/main" xmlns="" id="{97CFAF08-783C-4B71-B48E-F301F7C31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20" y="6357958"/>
              <a:ext cx="357186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en-US" sz="1600" b="1"/>
                <a:t>И. Босх. Семь смертных грехов и </a:t>
              </a:r>
            </a:p>
            <a:p>
              <a:pPr eaLnBrk="1" hangingPunct="1"/>
              <a:r>
                <a:rPr lang="ru-RU" altLang="en-US" sz="1600" b="1"/>
                <a:t>Четыре последние вещи</a:t>
              </a:r>
              <a:endParaRPr lang="be-BY" altLang="en-US" sz="1600"/>
            </a:p>
          </p:txBody>
        </p:sp>
        <p:grpSp>
          <p:nvGrpSpPr>
            <p:cNvPr id="9222" name="Группа 12">
              <a:extLst>
                <a:ext uri="{FF2B5EF4-FFF2-40B4-BE49-F238E27FC236}">
                  <a16:creationId xmlns:a16="http://schemas.microsoft.com/office/drawing/2014/main" xmlns="" id="{6184839D-46B1-4843-8F44-4F966A2D18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72066" y="5143512"/>
              <a:ext cx="3571900" cy="1571636"/>
              <a:chOff x="5072066" y="5143512"/>
              <a:chExt cx="3571900" cy="1571636"/>
            </a:xfrm>
          </p:grpSpPr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0D4EB291-2519-4FA1-88BD-75BBE7A29A0C}"/>
                  </a:ext>
                </a:extLst>
              </p:cNvPr>
              <p:cNvSpPr/>
              <p:nvPr/>
            </p:nvSpPr>
            <p:spPr>
              <a:xfrm>
                <a:off x="5072049" y="5143941"/>
                <a:ext cx="3500449" cy="157176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be-BY"/>
              </a:p>
            </p:txBody>
          </p:sp>
          <p:sp>
            <p:nvSpPr>
              <p:cNvPr id="9226" name="TextBox 7">
                <a:extLst>
                  <a:ext uri="{FF2B5EF4-FFF2-40B4-BE49-F238E27FC236}">
                    <a16:creationId xmlns:a16="http://schemas.microsoft.com/office/drawing/2014/main" xmlns="" id="{A10E1BB4-86BA-457F-B5C1-B202B2CE77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2066" y="5214950"/>
                <a:ext cx="3571900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en-US" sz="1600" b="1">
                    <a:solidFill>
                      <a:schemeClr val="bg1"/>
                    </a:solidFill>
                  </a:rPr>
                  <a:t>Семь грехов: чревоугодие, лень, любострастие, гордыня, алчность, гнев, зависть</a:t>
                </a:r>
              </a:p>
              <a:p>
                <a:pPr eaLnBrk="1" hangingPunct="1"/>
                <a:r>
                  <a:rPr lang="ru-RU" altLang="en-US" sz="1600" b="1">
                    <a:solidFill>
                      <a:schemeClr val="bg1"/>
                    </a:solidFill>
                  </a:rPr>
                  <a:t>«Последние вещи»: смерть, страшный суд, рай и ад.</a:t>
                </a:r>
                <a:endParaRPr lang="be-BY" altLang="en-US" sz="16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F088FB7-A24C-492D-9BC8-FA921D772513}"/>
                </a:ext>
              </a:extLst>
            </p:cNvPr>
            <p:cNvSpPr txBox="1"/>
            <p:nvPr/>
          </p:nvSpPr>
          <p:spPr>
            <a:xfrm>
              <a:off x="142844" y="0"/>
              <a:ext cx="6143646" cy="22465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indent="358775">
                <a:defRPr/>
              </a:pPr>
              <a:r>
                <a:rPr lang="ru-RU" sz="2000" b="1" dirty="0">
                  <a:latin typeface="Arial" charset="0"/>
                </a:rPr>
                <a:t>В средние века представления о человеке амбивалентны</a:t>
              </a:r>
              <a:r>
                <a:rPr lang="ru-RU" sz="2000" dirty="0">
                  <a:latin typeface="Arial" charset="0"/>
                </a:rPr>
                <a:t>:</a:t>
              </a:r>
            </a:p>
            <a:p>
              <a:pPr indent="358775">
                <a:defRPr/>
              </a:pP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latin typeface="Arial" charset="0"/>
                </a:rPr>
                <a:t>человек – образ и подобие Бога</a:t>
              </a:r>
              <a:r>
                <a:rPr lang="ru-RU" sz="2000" dirty="0">
                  <a:solidFill>
                    <a:schemeClr val="tx2">
                      <a:lumMod val="75000"/>
                    </a:schemeClr>
                  </a:solidFill>
                  <a:latin typeface="Arial" charset="0"/>
                </a:rPr>
                <a:t>, обладает разумом, способностью различения добра и зла; причастен духу;</a:t>
              </a:r>
            </a:p>
            <a:p>
              <a:pPr indent="358775">
                <a:defRPr/>
              </a:pPr>
              <a:r>
                <a:rPr lang="ru-RU" sz="2000" b="1" dirty="0">
                  <a:latin typeface="Arial" charset="0"/>
                </a:rPr>
                <a:t>человек – греховное и слабое существо</a:t>
              </a:r>
              <a:r>
                <a:rPr lang="ru-RU" sz="2000" dirty="0">
                  <a:latin typeface="Arial" charset="0"/>
                </a:rPr>
                <a:t>, одолеваемое страстями</a:t>
              </a:r>
              <a:endParaRPr lang="be-BY" sz="2000" dirty="0">
                <a:latin typeface="Arial" charset="0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8EF41B1D-F624-478C-AF54-54EB9EF0C0C2}"/>
                </a:ext>
              </a:extLst>
            </p:cNvPr>
            <p:cNvSpPr/>
            <p:nvPr/>
          </p:nvSpPr>
          <p:spPr>
            <a:xfrm>
              <a:off x="5143486" y="2500527"/>
              <a:ext cx="4000514" cy="313875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ru-RU" sz="1600" dirty="0">
                  <a:solidFill>
                    <a:schemeClr val="tx2">
                      <a:lumMod val="50000"/>
                    </a:schemeClr>
                  </a:solidFill>
                  <a:latin typeface="Arial" charset="0"/>
                </a:rPr>
                <a:t>«И сказал Бог: создадим человека но образу Нашему, по подобию Нашему, и да властвуют над рыбами морскими и над птицами небесными, и над скотом, и над всей землей, и над всеми гадами, пресмыкающимися по земле.</a:t>
              </a:r>
              <a:br>
                <a:rPr lang="ru-RU" sz="1600" dirty="0">
                  <a:solidFill>
                    <a:schemeClr val="tx2">
                      <a:lumMod val="50000"/>
                    </a:schemeClr>
                  </a:solidFill>
                  <a:latin typeface="Arial" charset="0"/>
                </a:rPr>
              </a:br>
              <a:r>
                <a:rPr lang="ru-RU" sz="1600" dirty="0">
                  <a:solidFill>
                    <a:schemeClr val="tx2">
                      <a:lumMod val="50000"/>
                    </a:schemeClr>
                  </a:solidFill>
                  <a:latin typeface="Arial" charset="0"/>
                </a:rPr>
                <a:t>И сотворил Бог человека по образу Своему, по образу Божию сотворил его...»</a:t>
              </a:r>
              <a:br>
                <a:rPr lang="ru-RU" sz="1600" dirty="0">
                  <a:solidFill>
                    <a:schemeClr val="tx2">
                      <a:lumMod val="50000"/>
                    </a:schemeClr>
                  </a:solidFill>
                  <a:latin typeface="Arial" charset="0"/>
                </a:rPr>
              </a:br>
              <a:r>
                <a:rPr lang="be-BY" dirty="0">
                  <a:solidFill>
                    <a:schemeClr val="tx2">
                      <a:lumMod val="50000"/>
                    </a:schemeClr>
                  </a:solidFill>
                  <a:latin typeface="Arial" charset="0"/>
                </a:rPr>
                <a:t> Быт. 1:26-27</a:t>
              </a:r>
            </a:p>
            <a:p>
              <a:pPr>
                <a:defRPr/>
              </a:pPr>
              <a:r>
                <a:rPr lang="ru-RU" dirty="0">
                  <a:latin typeface="Arial" charset="0"/>
                </a:rPr>
                <a:t/>
              </a:r>
              <a:br>
                <a:rPr lang="ru-RU" dirty="0">
                  <a:latin typeface="Arial" charset="0"/>
                </a:rPr>
              </a:br>
              <a:endParaRPr lang="be-BY" dirty="0"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Группа 5">
            <a:extLst>
              <a:ext uri="{FF2B5EF4-FFF2-40B4-BE49-F238E27FC236}">
                <a16:creationId xmlns:a16="http://schemas.microsoft.com/office/drawing/2014/main" xmlns="" id="{C4C417CF-06E5-4378-8530-0E11E6CA6FDE}"/>
              </a:ext>
            </a:extLst>
          </p:cNvPr>
          <p:cNvGrpSpPr>
            <a:grpSpLocks/>
          </p:cNvGrpSpPr>
          <p:nvPr/>
        </p:nvGrpSpPr>
        <p:grpSpPr bwMode="auto">
          <a:xfrm>
            <a:off x="214313" y="357188"/>
            <a:ext cx="3810000" cy="6299200"/>
            <a:chOff x="214282" y="357166"/>
            <a:chExt cx="3810000" cy="6299241"/>
          </a:xfrm>
        </p:grpSpPr>
        <p:pic>
          <p:nvPicPr>
            <p:cNvPr id="10244" name="Picture 2" descr="http://news.students.ru/uploads/img/40/1263891640_vitruvian.jpg">
              <a:extLst>
                <a:ext uri="{FF2B5EF4-FFF2-40B4-BE49-F238E27FC236}">
                  <a16:creationId xmlns:a16="http://schemas.microsoft.com/office/drawing/2014/main" xmlns="" id="{BDF1AEDA-C9FA-4AE0-BA78-E6014C6C81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82" y="357166"/>
              <a:ext cx="2781300" cy="312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5" name="Picture 2" descr="Закон пропорций человеческого тела по Леонардо да Винчи">
              <a:extLst>
                <a:ext uri="{FF2B5EF4-FFF2-40B4-BE49-F238E27FC236}">
                  <a16:creationId xmlns:a16="http://schemas.microsoft.com/office/drawing/2014/main" xmlns="" id="{7FF03A44-0558-425C-AA03-2D27FE3C23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82" y="3643314"/>
              <a:ext cx="3810000" cy="240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6" name="Прямоугольник 4">
              <a:extLst>
                <a:ext uri="{FF2B5EF4-FFF2-40B4-BE49-F238E27FC236}">
                  <a16:creationId xmlns:a16="http://schemas.microsoft.com/office/drawing/2014/main" xmlns="" id="{2D6FA007-53BC-4DB6-935E-CB0DFB4AB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786" y="6286520"/>
              <a:ext cx="11144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/>
                <a:t>a/b = b/c</a:t>
              </a:r>
              <a:endParaRPr lang="be-BY" altLang="en-US"/>
            </a:p>
          </p:txBody>
        </p:sp>
      </p:grpSp>
      <p:sp>
        <p:nvSpPr>
          <p:cNvPr id="10243" name="Прямоугольник 4">
            <a:extLst>
              <a:ext uri="{FF2B5EF4-FFF2-40B4-BE49-F238E27FC236}">
                <a16:creationId xmlns:a16="http://schemas.microsoft.com/office/drawing/2014/main" xmlns="" id="{21A7A5B3-EFFD-4C0B-A5AB-2ED09099D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357188"/>
            <a:ext cx="5143500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200" b="1"/>
              <a:t>В эпоху Возрождения</a:t>
            </a:r>
            <a:r>
              <a:rPr lang="ru-RU" altLang="en-US" sz="2200"/>
              <a:t> </a:t>
            </a:r>
          </a:p>
          <a:p>
            <a:pPr eaLnBrk="1" hangingPunct="1"/>
            <a:r>
              <a:rPr lang="ru-RU" altLang="en-US" sz="2200" b="1"/>
              <a:t>Человек – творческое существо, способное продолжать божественное творение</a:t>
            </a:r>
            <a:r>
              <a:rPr lang="ru-RU" altLang="en-US" sz="2200"/>
              <a:t>. </a:t>
            </a:r>
          </a:p>
          <a:p>
            <a:pPr eaLnBrk="1" hangingPunct="1"/>
            <a:r>
              <a:rPr lang="ru-RU" altLang="en-US" sz="2200"/>
              <a:t>Из всех творений человек является высшим существом, «венцом творения». Формируются представления об активной роли человека в организации земной жизни. Творческие способности человека придают ему демиургический статус и универсальность, способную реализоваться в отдельной человеческой личности. В одном лице человек может совмещать таланты ученого, художника, поэта, изобретателя и т.п.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1421</Words>
  <Application>Microsoft Office PowerPoint</Application>
  <PresentationFormat>Экран (4:3)</PresentationFormat>
  <Paragraphs>136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</dc:creator>
  <cp:lastModifiedBy>Admin</cp:lastModifiedBy>
  <cp:revision>59</cp:revision>
  <dcterms:created xsi:type="dcterms:W3CDTF">2012-10-23T19:27:55Z</dcterms:created>
  <dcterms:modified xsi:type="dcterms:W3CDTF">2019-09-27T11:49:33Z</dcterms:modified>
</cp:coreProperties>
</file>