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8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9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0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1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2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3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4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15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16.xml" ContentType="application/vnd.openxmlformats-officedocument.theme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17.xml" ContentType="application/vnd.openxmlformats-officedocument.theme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11" r:id="rId3"/>
    <p:sldMasterId id="2147483728" r:id="rId4"/>
    <p:sldMasterId id="2147483777" r:id="rId5"/>
    <p:sldMasterId id="2147483789" r:id="rId6"/>
    <p:sldMasterId id="2147483821" r:id="rId7"/>
    <p:sldMasterId id="2147483838" r:id="rId8"/>
    <p:sldMasterId id="2147483855" r:id="rId9"/>
    <p:sldMasterId id="2147483872" r:id="rId10"/>
    <p:sldMasterId id="2147483889" r:id="rId11"/>
    <p:sldMasterId id="2147483906" r:id="rId12"/>
    <p:sldMasterId id="2147483940" r:id="rId13"/>
    <p:sldMasterId id="2147483957" r:id="rId14"/>
    <p:sldMasterId id="2147484034" r:id="rId15"/>
    <p:sldMasterId id="2147484049" r:id="rId16"/>
    <p:sldMasterId id="2147484064" r:id="rId17"/>
    <p:sldMasterId id="2147484079" r:id="rId18"/>
  </p:sldMasterIdLst>
  <p:sldIdLst>
    <p:sldId id="257" r:id="rId19"/>
    <p:sldId id="258" r:id="rId20"/>
    <p:sldId id="302" r:id="rId21"/>
    <p:sldId id="262" r:id="rId22"/>
    <p:sldId id="303" r:id="rId23"/>
    <p:sldId id="304" r:id="rId24"/>
    <p:sldId id="260" r:id="rId25"/>
    <p:sldId id="266" r:id="rId26"/>
    <p:sldId id="268" r:id="rId27"/>
    <p:sldId id="305" r:id="rId28"/>
    <p:sldId id="267" r:id="rId29"/>
    <p:sldId id="270" r:id="rId30"/>
    <p:sldId id="274" r:id="rId31"/>
    <p:sldId id="275" r:id="rId32"/>
    <p:sldId id="276" r:id="rId33"/>
    <p:sldId id="278" r:id="rId34"/>
    <p:sldId id="280" r:id="rId35"/>
    <p:sldId id="281" r:id="rId36"/>
    <p:sldId id="282" r:id="rId37"/>
    <p:sldId id="285" r:id="rId38"/>
    <p:sldId id="286" r:id="rId39"/>
    <p:sldId id="287" r:id="rId40"/>
    <p:sldId id="289" r:id="rId41"/>
    <p:sldId id="290" r:id="rId42"/>
    <p:sldId id="293" r:id="rId43"/>
    <p:sldId id="294" r:id="rId44"/>
    <p:sldId id="295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1" d="100"/>
          <a:sy n="21" d="100"/>
        </p:scale>
        <p:origin x="-8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hidden"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EAEAEA"/>
              </a:solidFill>
            </a:endParaRPr>
          </a:p>
        </p:txBody>
      </p:sp>
      <p:grpSp>
        <p:nvGrpSpPr>
          <p:cNvPr id="53251" name="Group 3"/>
          <p:cNvGrpSpPr>
            <a:grpSpLocks/>
          </p:cNvGrpSpPr>
          <p:nvPr/>
        </p:nvGrpSpPr>
        <p:grpSpPr bwMode="auto">
          <a:xfrm>
            <a:off x="2133600" y="473075"/>
            <a:ext cx="4878388" cy="3490913"/>
            <a:chOff x="1344" y="298"/>
            <a:chExt cx="3073" cy="2199"/>
          </a:xfrm>
        </p:grpSpPr>
        <p:sp>
          <p:nvSpPr>
            <p:cNvPr id="53252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>
                <a:gd name="T0" fmla="*/ 0 w 1019"/>
                <a:gd name="T1" fmla="*/ 566 h 907"/>
                <a:gd name="T2" fmla="*/ 0 w 1019"/>
                <a:gd name="T3" fmla="*/ 906 h 907"/>
                <a:gd name="T4" fmla="*/ 1014 w 1019"/>
                <a:gd name="T5" fmla="*/ 283 h 907"/>
                <a:gd name="T6" fmla="*/ 1018 w 1019"/>
                <a:gd name="T7" fmla="*/ 307 h 907"/>
                <a:gd name="T8" fmla="*/ 869 w 1019"/>
                <a:gd name="T9" fmla="*/ 0 h 907"/>
                <a:gd name="T10" fmla="*/ 0 w 1019"/>
                <a:gd name="T11" fmla="*/ 566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Tahoma" pitchFamily="34" charset="0"/>
              </a:endParaRPr>
            </a:p>
          </p:txBody>
        </p:sp>
        <p:sp>
          <p:nvSpPr>
            <p:cNvPr id="53253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>
                <a:gd name="T0" fmla="*/ 1018 w 1019"/>
                <a:gd name="T1" fmla="*/ 566 h 907"/>
                <a:gd name="T2" fmla="*/ 1018 w 1019"/>
                <a:gd name="T3" fmla="*/ 906 h 907"/>
                <a:gd name="T4" fmla="*/ 3 w 1019"/>
                <a:gd name="T5" fmla="*/ 283 h 907"/>
                <a:gd name="T6" fmla="*/ 0 w 1019"/>
                <a:gd name="T7" fmla="*/ 307 h 907"/>
                <a:gd name="T8" fmla="*/ 148 w 1019"/>
                <a:gd name="T9" fmla="*/ 0 h 907"/>
                <a:gd name="T10" fmla="*/ 1018 w 1019"/>
                <a:gd name="T11" fmla="*/ 566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Tahoma" pitchFamily="34" charset="0"/>
              </a:endParaRPr>
            </a:p>
          </p:txBody>
        </p:sp>
        <p:grpSp>
          <p:nvGrpSpPr>
            <p:cNvPr id="53254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53255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  <a:latin typeface="Tahoma" pitchFamily="34" charset="0"/>
                </a:endParaRPr>
              </a:p>
            </p:txBody>
          </p:sp>
          <p:sp>
            <p:nvSpPr>
              <p:cNvPr id="53256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>
                  <a:gd name="T0" fmla="*/ 1315 w 1316"/>
                  <a:gd name="T1" fmla="*/ 2198 h 2199"/>
                  <a:gd name="T2" fmla="*/ 1315 w 1316"/>
                  <a:gd name="T3" fmla="*/ 1815 h 2199"/>
                  <a:gd name="T4" fmla="*/ 409 w 1316"/>
                  <a:gd name="T5" fmla="*/ 214 h 2199"/>
                  <a:gd name="T6" fmla="*/ 0 w 1316"/>
                  <a:gd name="T7" fmla="*/ 0 h 2199"/>
                  <a:gd name="T8" fmla="*/ 1315 w 1316"/>
                  <a:gd name="T9" fmla="*/ 2198 h 2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  <a:latin typeface="Tahoma" pitchFamily="34" charset="0"/>
                </a:endParaRPr>
              </a:p>
            </p:txBody>
          </p:sp>
          <p:sp>
            <p:nvSpPr>
              <p:cNvPr id="53257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>
                  <a:gd name="T0" fmla="*/ 0 w 2632"/>
                  <a:gd name="T1" fmla="*/ 0 h 217"/>
                  <a:gd name="T2" fmla="*/ 409 w 2632"/>
                  <a:gd name="T3" fmla="*/ 216 h 217"/>
                  <a:gd name="T4" fmla="*/ 2279 w 2632"/>
                  <a:gd name="T5" fmla="*/ 216 h 217"/>
                  <a:gd name="T6" fmla="*/ 2631 w 2632"/>
                  <a:gd name="T7" fmla="*/ 0 h 217"/>
                  <a:gd name="T8" fmla="*/ 0 w 2632"/>
                  <a:gd name="T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  <a:latin typeface="Tahoma" pitchFamily="34" charset="0"/>
                </a:endParaRPr>
              </a:p>
            </p:txBody>
          </p:sp>
          <p:sp>
            <p:nvSpPr>
              <p:cNvPr id="53258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>
                  <a:gd name="T0" fmla="*/ 0 w 1317"/>
                  <a:gd name="T1" fmla="*/ 2198 h 2199"/>
                  <a:gd name="T2" fmla="*/ 0 w 1317"/>
                  <a:gd name="T3" fmla="*/ 1815 h 2199"/>
                  <a:gd name="T4" fmla="*/ 906 w 1317"/>
                  <a:gd name="T5" fmla="*/ 214 h 2199"/>
                  <a:gd name="T6" fmla="*/ 1316 w 1317"/>
                  <a:gd name="T7" fmla="*/ 0 h 2199"/>
                  <a:gd name="T8" fmla="*/ 0 w 1317"/>
                  <a:gd name="T9" fmla="*/ 2198 h 2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53259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Tahoma" pitchFamily="34" charset="0"/>
              </a:endParaRPr>
            </a:p>
          </p:txBody>
        </p:sp>
      </p:grpSp>
      <p:sp>
        <p:nvSpPr>
          <p:cNvPr id="5326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3261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Правка образца подзаголовка</a:t>
            </a:r>
          </a:p>
        </p:txBody>
      </p:sp>
      <p:sp>
        <p:nvSpPr>
          <p:cNvPr id="53262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326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326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3CE73A8-4233-4D1F-9337-B5D26FAC4A7B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0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CBAA3-1406-4B8F-BEF7-1870A9A4236B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0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856A7-7AAA-4A2B-8075-54C6726D3D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9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706DD-BBE0-4F6C-AE45-972760B2C21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19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2C84B-4DBE-4486-8A55-5CEEE969C9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350E1-C547-43FD-8554-06701303972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7294F-28C1-44F7-900D-908F4C3C3BF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3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69EA3-9354-46FF-8605-2A305A26E4B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0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20C90-C247-4CA0-8275-710F1DCDC6B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4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DF1A9-D906-4F68-856D-C879100CEA3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20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5E6F3-6DF3-43F2-9F15-282A206EDC4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9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A77732-8CDC-4C45-9363-5B5584E8210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4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BF2D0-485D-41FA-BE24-0549C0CEDFBC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22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429F50-9E34-407D-8DCA-67B6F40A01B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94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510460-AAA3-4F04-B8CC-59B3F466E8F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8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2FD6C3-4071-4C1D-A3AD-76F1B0F4645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1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FB5C2E-7625-4662-B2C5-BD9437B63E3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82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A7F28-113F-49C8-927C-36BBA6FD132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3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42703-DEA6-489A-8F65-AE3B2A85F4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82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856A7-7AAA-4A2B-8075-54C6726D3D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706DD-BBE0-4F6C-AE45-972760B2C21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57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2C84B-4DBE-4486-8A55-5CEEE969C9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51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350E1-C547-43FD-8554-06701303972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1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3CE73A8-4233-4D1F-9337-B5D26FAC4A7B}" type="slidenum">
              <a:rPr lang="ru-RU" smtClean="0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7294F-28C1-44F7-900D-908F4C3C3BF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33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69EA3-9354-46FF-8605-2A305A26E4B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8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20C90-C247-4CA0-8275-710F1DCDC6B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41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DF1A9-D906-4F68-856D-C879100CEA3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0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5E6F3-6DF3-43F2-9F15-282A206EDC4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2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A77732-8CDC-4C45-9363-5B5584E8210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20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429F50-9E34-407D-8DCA-67B6F40A01B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7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510460-AAA3-4F04-B8CC-59B3F466E8F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3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2FD6C3-4071-4C1D-A3AD-76F1B0F4645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2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FB5C2E-7625-4662-B2C5-BD9437B63E3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9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6134-9C52-40D7-B7C4-0271095310B2}" type="slidenum">
              <a:rPr lang="ru-RU" smtClean="0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A7F28-113F-49C8-927C-36BBA6FD132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3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42703-DEA6-489A-8F65-AE3B2A85F4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7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856A7-7AAA-4A2B-8075-54C6726D3D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7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706DD-BBE0-4F6C-AE45-972760B2C21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5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2C84B-4DBE-4486-8A55-5CEEE969C9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32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350E1-C547-43FD-8554-06701303972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2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7294F-28C1-44F7-900D-908F4C3C3BF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69EA3-9354-46FF-8605-2A305A26E4B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3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20C90-C247-4CA0-8275-710F1DCDC6B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21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DF1A9-D906-4F68-856D-C879100CEA3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35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F454-2F39-46EB-9CAE-3DFC0ED89F7B}" type="slidenum">
              <a:rPr lang="ru-RU" smtClean="0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5E6F3-6DF3-43F2-9F15-282A206EDC4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1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A77732-8CDC-4C45-9363-5B5584E8210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0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429F50-9E34-407D-8DCA-67B6F40A01B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2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510460-AAA3-4F04-B8CC-59B3F466E8F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1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2FD6C3-4071-4C1D-A3AD-76F1B0F4645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4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FB5C2E-7625-4662-B2C5-BD9437B63E3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8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A7F28-113F-49C8-927C-36BBA6FD132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56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42703-DEA6-489A-8F65-AE3B2A85F4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36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856A7-7AAA-4A2B-8075-54C6726D3D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8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706DD-BBE0-4F6C-AE45-972760B2C21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498A-6F9F-4DFC-A468-8D510C725101}" type="slidenum">
              <a:rPr lang="ru-RU" smtClean="0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2C84B-4DBE-4486-8A55-5CEEE969C9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7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350E1-C547-43FD-8554-06701303972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6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7294F-28C1-44F7-900D-908F4C3C3BF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1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69EA3-9354-46FF-8605-2A305A26E4B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6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20C90-C247-4CA0-8275-710F1DCDC6B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DF1A9-D906-4F68-856D-C879100CEA3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89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5E6F3-6DF3-43F2-9F15-282A206EDC4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4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A77732-8CDC-4C45-9363-5B5584E8210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27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429F50-9E34-407D-8DCA-67B6F40A01B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4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510460-AAA3-4F04-B8CC-59B3F466E8F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54B63-D2CF-438E-9F5A-403D4C30CA0B}" type="slidenum">
              <a:rPr lang="ru-RU" smtClean="0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2FD6C3-4071-4C1D-A3AD-76F1B0F4645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21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FB5C2E-7625-4662-B2C5-BD9437B63E3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A7F28-113F-49C8-927C-36BBA6FD132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8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42703-DEA6-489A-8F65-AE3B2A85F4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81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856A7-7AAA-4A2B-8075-54C6726D3D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91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706DD-BBE0-4F6C-AE45-972760B2C21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67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2C84B-4DBE-4486-8A55-5CEEE969C9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5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350E1-C547-43FD-8554-06701303972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7294F-28C1-44F7-900D-908F4C3C3BF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6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69EA3-9354-46FF-8605-2A305A26E4B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7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A684-D451-43FA-90F2-8506058F3851}" type="slidenum">
              <a:rPr lang="ru-RU" smtClean="0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20C90-C247-4CA0-8275-710F1DCDC6B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92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DF1A9-D906-4F68-856D-C879100CEA3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6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5E6F3-6DF3-43F2-9F15-282A206EDC4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6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A77732-8CDC-4C45-9363-5B5584E8210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25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429F50-9E34-407D-8DCA-67B6F40A01B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9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510460-AAA3-4F04-B8CC-59B3F466E8F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3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2FD6C3-4071-4C1D-A3AD-76F1B0F4645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1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FB5C2E-7625-4662-B2C5-BD9437B63E3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17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A7F28-113F-49C8-927C-36BBA6FD132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9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42703-DEA6-489A-8F65-AE3B2A85F4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1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28B78-E569-4217-8AB8-D5B4B69A25A0}" type="slidenum">
              <a:rPr lang="ru-RU" smtClean="0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856A7-7AAA-4A2B-8075-54C6726D3D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8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706DD-BBE0-4F6C-AE45-972760B2C21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3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2C84B-4DBE-4486-8A55-5CEEE969C9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350E1-C547-43FD-8554-06701303972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1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7294F-28C1-44F7-900D-908F4C3C3BF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34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69EA3-9354-46FF-8605-2A305A26E4B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1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20C90-C247-4CA0-8275-710F1DCDC6B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1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DF1A9-D906-4F68-856D-C879100CEA3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5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5E6F3-6DF3-43F2-9F15-282A206EDC4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48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A77732-8CDC-4C45-9363-5B5584E8210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6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22F650B-A835-4FE0-A8DF-EA7AAD6E0684}" type="slidenum">
              <a:rPr lang="ru-RU" smtClean="0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429F50-9E34-407D-8DCA-67B6F40A01B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92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510460-AAA3-4F04-B8CC-59B3F466E8F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8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2FD6C3-4071-4C1D-A3AD-76F1B0F4645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6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FB5C2E-7625-4662-B2C5-BD9437B63E3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7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A7F28-113F-49C8-927C-36BBA6FD132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5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42703-DEA6-489A-8F65-AE3B2A85F4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856A7-7AAA-4A2B-8075-54C6726D3D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0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706DD-BBE0-4F6C-AE45-972760B2C21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55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2C84B-4DBE-4486-8A55-5CEEE969C9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8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350E1-C547-43FD-8554-06701303972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98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26134-9C52-40D7-B7C4-0271095310B2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57928E7-FBE5-4A11-B6DF-6E2941F36716}" type="slidenum">
              <a:rPr lang="ru-RU" smtClean="0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7294F-28C1-44F7-900D-908F4C3C3BF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8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69EA3-9354-46FF-8605-2A305A26E4B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3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20C90-C247-4CA0-8275-710F1DCDC6B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11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DF1A9-D906-4F68-856D-C879100CEA3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3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5E6F3-6DF3-43F2-9F15-282A206EDC4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60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A77732-8CDC-4C45-9363-5B5584E8210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34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429F50-9E34-407D-8DCA-67B6F40A01B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61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510460-AAA3-4F04-B8CC-59B3F466E8F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1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2FD6C3-4071-4C1D-A3AD-76F1B0F4645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47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FB5C2E-7625-4662-B2C5-BD9437B63E3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35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BAA3-1406-4B8F-BEF7-1870A9A4236B}" type="slidenum">
              <a:rPr lang="ru-RU" smtClean="0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6051A9-A3EB-476B-AF41-106726F0C16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75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7D5B5-1A46-43C3-B521-881DB744AF2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11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5284F-31B5-40E9-9F62-A477904956B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3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A0DAC-8C31-4B59-9D06-D02213DB313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6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05603-515D-4478-9A13-1071DC86078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1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8AED0-8074-4BA7-BAB8-AFA85FEB765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8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4F665-DB67-41BF-AF6D-830F439751A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3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10E26-785E-424C-BA65-AA755339989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2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A2455-D26E-44FC-93B3-DA4C19515B4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9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9C2E9-95B3-447C-A4B6-F599BBA3349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4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F2D0-485D-41FA-BE24-0549C0CEDFBC}" type="slidenum">
              <a:rPr lang="ru-RU" smtClean="0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19A04-92DA-4DB5-A399-2AA6D8CA8A0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8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47B15C-A76A-4584-95BD-E22352BFEDF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F25B0FD-FC61-4E47-BBA5-FB116429D8E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07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AE48C7-6DB5-4617-90AD-035AE07FA79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8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6051A9-A3EB-476B-AF41-106726F0C16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7D5B5-1A46-43C3-B521-881DB744AF2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6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5284F-31B5-40E9-9F62-A477904956B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5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A0DAC-8C31-4B59-9D06-D02213DB313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8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05603-515D-4478-9A13-1071DC86078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44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8AED0-8074-4BA7-BAB8-AFA85FEB765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91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A7F28-113F-49C8-927C-36BBA6FD132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86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4F665-DB67-41BF-AF6D-830F439751A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10E26-785E-424C-BA65-AA755339989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8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A2455-D26E-44FC-93B3-DA4C19515B4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88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9C2E9-95B3-447C-A4B6-F599BBA3349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2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19A04-92DA-4DB5-A399-2AA6D8CA8A0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08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47B15C-A76A-4584-95BD-E22352BFEDF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2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F25B0FD-FC61-4E47-BBA5-FB116429D8E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4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AE48C7-6DB5-4617-90AD-035AE07FA79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2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6051A9-A3EB-476B-AF41-106726F0C16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30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7D5B5-1A46-43C3-B521-881DB744AF2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8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42703-DEA6-489A-8F65-AE3B2A85F4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6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5284F-31B5-40E9-9F62-A477904956B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5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A0DAC-8C31-4B59-9D06-D02213DB313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3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05603-515D-4478-9A13-1071DC86078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8AED0-8074-4BA7-BAB8-AFA85FEB765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3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4F665-DB67-41BF-AF6D-830F439751A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10E26-785E-424C-BA65-AA755339989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A2455-D26E-44FC-93B3-DA4C19515B4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7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9C2E9-95B3-447C-A4B6-F599BBA3349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0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19A04-92DA-4DB5-A399-2AA6D8CA8A0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32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47B15C-A76A-4584-95BD-E22352BFEDF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2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856A7-7AAA-4A2B-8075-54C6726D3D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0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F25B0FD-FC61-4E47-BBA5-FB116429D8E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AE48C7-6DB5-4617-90AD-035AE07FA79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9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6051A9-A3EB-476B-AF41-106726F0C16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0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7D5B5-1A46-43C3-B521-881DB744AF2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5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5284F-31B5-40E9-9F62-A477904956B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A0DAC-8C31-4B59-9D06-D02213DB313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2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05603-515D-4478-9A13-1071DC86078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4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8AED0-8074-4BA7-BAB8-AFA85FEB765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4F665-DB67-41BF-AF6D-830F439751A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7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10E26-785E-424C-BA65-AA755339989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1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706DD-BBE0-4F6C-AE45-972760B2C21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A2455-D26E-44FC-93B3-DA4C19515B4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72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9C2E9-95B3-447C-A4B6-F599BBA3349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9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19A04-92DA-4DB5-A399-2AA6D8CA8A0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47B15C-A76A-4584-95BD-E22352BFEDF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7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F25B0FD-FC61-4E47-BBA5-FB116429D8E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48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AE48C7-6DB5-4617-90AD-035AE07FA79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1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2C84B-4DBE-4486-8A55-5CEEE969C9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350E1-C547-43FD-8554-06701303972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9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7294F-28C1-44F7-900D-908F4C3C3BF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62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DF454-2F39-46EB-9CAE-3DFC0ED89F7B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6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69EA3-9354-46FF-8605-2A305A26E4B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20C90-C247-4CA0-8275-710F1DCDC6B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04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DF1A9-D906-4F68-856D-C879100CEA3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89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5E6F3-6DF3-43F2-9F15-282A206EDC4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08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A77732-8CDC-4C45-9363-5B5584E8210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429F50-9E34-407D-8DCA-67B6F40A01B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68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510460-AAA3-4F04-B8CC-59B3F466E8F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4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2FD6C3-4071-4C1D-A3AD-76F1B0F4645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0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FB5C2E-7625-4662-B2C5-BD9437B63E3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81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A7F28-113F-49C8-927C-36BBA6FD132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7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5498A-6F9F-4DFC-A468-8D510C725101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02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42703-DEA6-489A-8F65-AE3B2A85F4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44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856A7-7AAA-4A2B-8075-54C6726D3D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10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706DD-BBE0-4F6C-AE45-972760B2C21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2C84B-4DBE-4486-8A55-5CEEE969C9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4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350E1-C547-43FD-8554-06701303972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4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7294F-28C1-44F7-900D-908F4C3C3BF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4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69EA3-9354-46FF-8605-2A305A26E4B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5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20C90-C247-4CA0-8275-710F1DCDC6B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55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DF1A9-D906-4F68-856D-C879100CEA3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2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5E6F3-6DF3-43F2-9F15-282A206EDC4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8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54B63-D2CF-438E-9F5A-403D4C30CA0B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9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A77732-8CDC-4C45-9363-5B5584E8210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429F50-9E34-407D-8DCA-67B6F40A01B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68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510460-AAA3-4F04-B8CC-59B3F466E8F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85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2FD6C3-4071-4C1D-A3AD-76F1B0F4645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7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FB5C2E-7625-4662-B2C5-BD9437B63E3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73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CE73A8-4233-4D1F-9337-B5D26FAC4A7B}" type="slidenum">
              <a:rPr lang="ru-RU" smtClean="0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EAEAE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6134-9C52-40D7-B7C4-0271095310B2}" type="slidenum">
              <a:rPr lang="ru-RU" smtClean="0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F454-2F39-46EB-9CAE-3DFC0ED89F7B}" type="slidenum">
              <a:rPr lang="ru-RU" smtClean="0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498A-6F9F-4DFC-A468-8D510C725101}" type="slidenum">
              <a:rPr lang="ru-RU" smtClean="0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54B63-D2CF-438E-9F5A-403D4C30CA0B}" type="slidenum">
              <a:rPr lang="ru-RU" smtClean="0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DA684-D451-43FA-90F2-8506058F3851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37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A684-D451-43FA-90F2-8506058F3851}" type="slidenum">
              <a:rPr lang="ru-RU" smtClean="0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28B78-E569-4217-8AB8-D5B4B69A25A0}" type="slidenum">
              <a:rPr lang="ru-RU" smtClean="0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650B-A835-4FE0-A8DF-EA7AAD6E0684}" type="slidenum">
              <a:rPr lang="ru-RU" smtClean="0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28E7-FBE5-4A11-B6DF-6E2941F36716}" type="slidenum">
              <a:rPr lang="ru-RU" smtClean="0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BAA3-1406-4B8F-BEF7-1870A9A4236B}" type="slidenum">
              <a:rPr lang="ru-RU" smtClean="0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F2D0-485D-41FA-BE24-0549C0CEDFBC}" type="slidenum">
              <a:rPr lang="ru-RU" smtClean="0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A7F28-113F-49C8-927C-36BBA6FD132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9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42703-DEA6-489A-8F65-AE3B2A85F4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5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856A7-7AAA-4A2B-8075-54C6726D3D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0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706DD-BBE0-4F6C-AE45-972760B2C21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3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28B78-E569-4217-8AB8-D5B4B69A25A0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14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2C84B-4DBE-4486-8A55-5CEEE969C9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0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350E1-C547-43FD-8554-06701303972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42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7294F-28C1-44F7-900D-908F4C3C3BF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6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69EA3-9354-46FF-8605-2A305A26E4B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8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20C90-C247-4CA0-8275-710F1DCDC6B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57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DF1A9-D906-4F68-856D-C879100CEA3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11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5E6F3-6DF3-43F2-9F15-282A206EDC4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8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A77732-8CDC-4C45-9363-5B5584E8210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77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429F50-9E34-407D-8DCA-67B6F40A01B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78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510460-AAA3-4F04-B8CC-59B3F466E8F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3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F650B-A835-4FE0-A8DF-EA7AAD6E0684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0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2FD6C3-4071-4C1D-A3AD-76F1B0F4645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FB5C2E-7625-4662-B2C5-BD9437B63E3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7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A7F28-113F-49C8-927C-36BBA6FD132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10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42703-DEA6-489A-8F65-AE3B2A85F4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42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856A7-7AAA-4A2B-8075-54C6726D3D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2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706DD-BBE0-4F6C-AE45-972760B2C21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91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2C84B-4DBE-4486-8A55-5CEEE969C9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38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350E1-C547-43FD-8554-06701303972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7294F-28C1-44F7-900D-908F4C3C3BF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4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69EA3-9354-46FF-8605-2A305A26E4B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8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928E7-FBE5-4A11-B6DF-6E2941F36716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76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20C90-C247-4CA0-8275-710F1DCDC6B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5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DF1A9-D906-4F68-856D-C879100CEA3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9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5E6F3-6DF3-43F2-9F15-282A206EDC4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0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A77732-8CDC-4C45-9363-5B5584E8210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4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429F50-9E34-407D-8DCA-67B6F40A01B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58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510460-AAA3-4F04-B8CC-59B3F466E8F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4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2FD6C3-4071-4C1D-A3AD-76F1B0F4645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1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FB5C2E-7625-4662-B2C5-BD9437B63E3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6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A7F28-113F-49C8-927C-36BBA6FD132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0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42703-DEA6-489A-8F65-AE3B2A85F4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7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47.xml"/><Relationship Id="rId16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63.xml"/><Relationship Id="rId16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slideLayout" Target="../slideLayouts/slideLayout17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79.xml"/><Relationship Id="rId16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slideLayout" Target="../slideLayouts/slideLayout19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195.xml"/><Relationship Id="rId16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slideLayout" Target="../slideLayouts/slideLayout20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11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slideLayout" Target="../slideLayouts/slideLayout22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13" Type="http://schemas.openxmlformats.org/officeDocument/2006/relationships/slideLayout" Target="../slideLayouts/slideLayout236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slideLayout" Target="../slideLayouts/slideLayout235.xml"/><Relationship Id="rId2" Type="http://schemas.openxmlformats.org/officeDocument/2006/relationships/slideLayout" Target="../slideLayouts/slideLayout225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Relationship Id="rId14" Type="http://schemas.openxmlformats.org/officeDocument/2006/relationships/slideLayout" Target="../slideLayouts/slideLayout23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5.xml"/><Relationship Id="rId13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0.xml"/><Relationship Id="rId7" Type="http://schemas.openxmlformats.org/officeDocument/2006/relationships/slideLayout" Target="../slideLayouts/slideLayout244.xml"/><Relationship Id="rId12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39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238.xml"/><Relationship Id="rId6" Type="http://schemas.openxmlformats.org/officeDocument/2006/relationships/slideLayout" Target="../slideLayouts/slideLayout243.xml"/><Relationship Id="rId11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242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41.xml"/><Relationship Id="rId9" Type="http://schemas.openxmlformats.org/officeDocument/2006/relationships/slideLayout" Target="../slideLayouts/slideLayout246.xml"/><Relationship Id="rId14" Type="http://schemas.openxmlformats.org/officeDocument/2006/relationships/slideLayout" Target="../slideLayouts/slideLayout25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9.xml"/><Relationship Id="rId13" Type="http://schemas.openxmlformats.org/officeDocument/2006/relationships/slideLayout" Target="../slideLayouts/slideLayout264.xml"/><Relationship Id="rId3" Type="http://schemas.openxmlformats.org/officeDocument/2006/relationships/slideLayout" Target="../slideLayouts/slideLayout254.xml"/><Relationship Id="rId7" Type="http://schemas.openxmlformats.org/officeDocument/2006/relationships/slideLayout" Target="../slideLayouts/slideLayout258.xml"/><Relationship Id="rId12" Type="http://schemas.openxmlformats.org/officeDocument/2006/relationships/slideLayout" Target="../slideLayouts/slideLayout263.xml"/><Relationship Id="rId2" Type="http://schemas.openxmlformats.org/officeDocument/2006/relationships/slideLayout" Target="../slideLayouts/slideLayout253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7.xml"/><Relationship Id="rId11" Type="http://schemas.openxmlformats.org/officeDocument/2006/relationships/slideLayout" Target="../slideLayouts/slideLayout262.xml"/><Relationship Id="rId5" Type="http://schemas.openxmlformats.org/officeDocument/2006/relationships/slideLayout" Target="../slideLayouts/slideLayout256.xml"/><Relationship Id="rId15" Type="http://schemas.openxmlformats.org/officeDocument/2006/relationships/theme" Target="../theme/theme18.xml"/><Relationship Id="rId10" Type="http://schemas.openxmlformats.org/officeDocument/2006/relationships/slideLayout" Target="../slideLayouts/slideLayout261.xml"/><Relationship Id="rId4" Type="http://schemas.openxmlformats.org/officeDocument/2006/relationships/slideLayout" Target="../slideLayouts/slideLayout255.xml"/><Relationship Id="rId9" Type="http://schemas.openxmlformats.org/officeDocument/2006/relationships/slideLayout" Target="../slideLayouts/slideLayout260.xml"/><Relationship Id="rId14" Type="http://schemas.openxmlformats.org/officeDocument/2006/relationships/slideLayout" Target="../slideLayouts/slideLayout26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hidden">
          <a:xfrm>
            <a:off x="0" y="0"/>
            <a:ext cx="17526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EAEAEA"/>
              </a:solidFill>
            </a:endParaRPr>
          </a:p>
        </p:txBody>
      </p:sp>
      <p:grpSp>
        <p:nvGrpSpPr>
          <p:cNvPr id="52227" name="Group 3"/>
          <p:cNvGrpSpPr>
            <a:grpSpLocks/>
          </p:cNvGrpSpPr>
          <p:nvPr/>
        </p:nvGrpSpPr>
        <p:grpSpPr bwMode="auto">
          <a:xfrm>
            <a:off x="152400" y="374650"/>
            <a:ext cx="1525588" cy="1227138"/>
            <a:chOff x="96" y="236"/>
            <a:chExt cx="961" cy="773"/>
          </a:xfrm>
        </p:grpSpPr>
        <p:sp>
          <p:nvSpPr>
            <p:cNvPr id="52228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>
                <a:gd name="T0" fmla="*/ 318 w 319"/>
                <a:gd name="T1" fmla="*/ 198 h 319"/>
                <a:gd name="T2" fmla="*/ 318 w 319"/>
                <a:gd name="T3" fmla="*/ 318 h 319"/>
                <a:gd name="T4" fmla="*/ 1 w 319"/>
                <a:gd name="T5" fmla="*/ 99 h 319"/>
                <a:gd name="T6" fmla="*/ 0 w 319"/>
                <a:gd name="T7" fmla="*/ 108 h 319"/>
                <a:gd name="T8" fmla="*/ 46 w 319"/>
                <a:gd name="T9" fmla="*/ 0 h 319"/>
                <a:gd name="T10" fmla="*/ 318 w 319"/>
                <a:gd name="T11" fmla="*/ 19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Tahoma" pitchFamily="34" charset="0"/>
              </a:endParaRPr>
            </a:p>
          </p:txBody>
        </p:sp>
        <p:sp>
          <p:nvSpPr>
            <p:cNvPr id="52229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>
                <a:gd name="T0" fmla="*/ 0 w 319"/>
                <a:gd name="T1" fmla="*/ 198 h 319"/>
                <a:gd name="T2" fmla="*/ 0 w 319"/>
                <a:gd name="T3" fmla="*/ 318 h 319"/>
                <a:gd name="T4" fmla="*/ 316 w 319"/>
                <a:gd name="T5" fmla="*/ 99 h 319"/>
                <a:gd name="T6" fmla="*/ 318 w 319"/>
                <a:gd name="T7" fmla="*/ 108 h 319"/>
                <a:gd name="T8" fmla="*/ 271 w 319"/>
                <a:gd name="T9" fmla="*/ 0 h 319"/>
                <a:gd name="T10" fmla="*/ 0 w 319"/>
                <a:gd name="T11" fmla="*/ 19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Tahoma" pitchFamily="34" charset="0"/>
              </a:endParaRPr>
            </a:p>
          </p:txBody>
        </p:sp>
        <p:grpSp>
          <p:nvGrpSpPr>
            <p:cNvPr id="52230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52231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  <a:latin typeface="Tahoma" pitchFamily="34" charset="0"/>
                </a:endParaRPr>
              </a:p>
            </p:txBody>
          </p:sp>
          <p:sp>
            <p:nvSpPr>
              <p:cNvPr id="52232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>
                  <a:gd name="T0" fmla="*/ 411 w 412"/>
                  <a:gd name="T1" fmla="*/ 772 h 773"/>
                  <a:gd name="T2" fmla="*/ 411 w 412"/>
                  <a:gd name="T3" fmla="*/ 637 h 773"/>
                  <a:gd name="T4" fmla="*/ 127 w 412"/>
                  <a:gd name="T5" fmla="*/ 75 h 773"/>
                  <a:gd name="T6" fmla="*/ 0 w 412"/>
                  <a:gd name="T7" fmla="*/ 0 h 773"/>
                  <a:gd name="T8" fmla="*/ 411 w 412"/>
                  <a:gd name="T9" fmla="*/ 772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  <a:latin typeface="Tahoma" pitchFamily="34" charset="0"/>
                </a:endParaRPr>
              </a:p>
            </p:txBody>
          </p:sp>
          <p:sp>
            <p:nvSpPr>
              <p:cNvPr id="52233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>
                  <a:gd name="T0" fmla="*/ 0 w 823"/>
                  <a:gd name="T1" fmla="*/ 0 h 77"/>
                  <a:gd name="T2" fmla="*/ 127 w 823"/>
                  <a:gd name="T3" fmla="*/ 76 h 77"/>
                  <a:gd name="T4" fmla="*/ 712 w 823"/>
                  <a:gd name="T5" fmla="*/ 76 h 77"/>
                  <a:gd name="T6" fmla="*/ 822 w 823"/>
                  <a:gd name="T7" fmla="*/ 0 h 77"/>
                  <a:gd name="T8" fmla="*/ 0 w 823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  <a:latin typeface="Tahoma" pitchFamily="34" charset="0"/>
                </a:endParaRPr>
              </a:p>
            </p:txBody>
          </p:sp>
          <p:sp>
            <p:nvSpPr>
              <p:cNvPr id="52234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>
                  <a:gd name="T0" fmla="*/ 0 w 412"/>
                  <a:gd name="T1" fmla="*/ 772 h 773"/>
                  <a:gd name="T2" fmla="*/ 0 w 412"/>
                  <a:gd name="T3" fmla="*/ 637 h 773"/>
                  <a:gd name="T4" fmla="*/ 283 w 412"/>
                  <a:gd name="T5" fmla="*/ 75 h 773"/>
                  <a:gd name="T6" fmla="*/ 411 w 412"/>
                  <a:gd name="T7" fmla="*/ 0 h 773"/>
                  <a:gd name="T8" fmla="*/ 0 w 412"/>
                  <a:gd name="T9" fmla="*/ 772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52235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Tahoma" pitchFamily="34" charset="0"/>
              </a:endParaRPr>
            </a:p>
          </p:txBody>
        </p:sp>
      </p:grpSp>
      <p:sp>
        <p:nvSpPr>
          <p:cNvPr id="522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22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3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223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22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7DBF86-52F1-4343-9968-92EEE05E1CA7}" type="slidenum">
              <a:rPr lang="ru-RU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323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7E0338-8C0D-40B7-9DFB-C7F1C506765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</p:sldLayoutIdLst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7E0338-8C0D-40B7-9DFB-C7F1C506765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</p:sldLayoutIdLst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7E0338-8C0D-40B7-9DFB-C7F1C506765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0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</p:sldLayoutIdLst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7E0338-8C0D-40B7-9DFB-C7F1C506765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3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  <p:sldLayoutId id="2147483956" r:id="rId16"/>
  </p:sldLayoutIdLst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7E0338-8C0D-40B7-9DFB-C7F1C506765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3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</p:sldLayoutIdLst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121207-509E-4853-BBEF-198077722CFE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766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</p:sldLayoutIdLst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121207-509E-4853-BBEF-198077722CFE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983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1" r:id="rId12"/>
    <p:sldLayoutId id="2147484062" r:id="rId13"/>
    <p:sldLayoutId id="2147484063" r:id="rId14"/>
  </p:sldLayoutIdLst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121207-509E-4853-BBEF-198077722CFE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0960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</p:sldLayoutIdLst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121207-509E-4853-BBEF-198077722CFE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389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  <p:sldLayoutId id="2147484092" r:id="rId13"/>
    <p:sldLayoutId id="2147484093" r:id="rId14"/>
  </p:sldLayoutIdLst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7DBF86-52F1-4343-9968-92EEE05E1CA7}" type="slidenum">
              <a:rPr lang="ru-RU" smtClean="0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7E0338-8C0D-40B7-9DFB-C7F1C506765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86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7E0338-8C0D-40B7-9DFB-C7F1C506765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4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7DBF86-52F1-4343-9968-92EEE05E1CA7}" type="slidenum">
              <a:rPr lang="ru-RU" smtClean="0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7E0338-8C0D-40B7-9DFB-C7F1C506765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58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</p:sldLayoutIdLst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7E0338-8C0D-40B7-9DFB-C7F1C506765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</p:sldLayoutIdLst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7E0338-8C0D-40B7-9DFB-C7F1C506765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7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</p:sldLayoutIdLst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7E0338-8C0D-40B7-9DFB-C7F1C506765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3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</p:sldLayoutIdLst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656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65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4005263"/>
            <a:ext cx="7772400" cy="1470025"/>
          </a:xfrm>
        </p:spPr>
        <p:txBody>
          <a:bodyPr/>
          <a:lstStyle/>
          <a:p>
            <a:r>
              <a:rPr lang="ru-RU" sz="5400" b="1" smtClean="0">
                <a:solidFill>
                  <a:srgbClr val="FFFF00"/>
                </a:solidFill>
                <a:latin typeface="Garamond" pitchFamily="18" charset="0"/>
              </a:rPr>
              <a:t>Тема </a:t>
            </a:r>
            <a:r>
              <a:rPr lang="ru-RU" sz="5400" b="1" smtClean="0">
                <a:solidFill>
                  <a:srgbClr val="FFFF00"/>
                </a:solidFill>
                <a:latin typeface="Garamond" pitchFamily="18" charset="0"/>
              </a:rPr>
              <a:t>11. </a:t>
            </a:r>
            <a:r>
              <a:rPr lang="ru-RU" sz="5400" b="1" dirty="0" smtClean="0">
                <a:solidFill>
                  <a:srgbClr val="FFFF00"/>
                </a:solidFill>
                <a:latin typeface="Garamond" pitchFamily="18" charset="0"/>
              </a:rPr>
              <a:t>Особенности и значение государственной власти</a:t>
            </a:r>
            <a:endParaRPr lang="ru-RU" sz="5400" b="1" dirty="0">
              <a:solidFill>
                <a:srgbClr val="FFFF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21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>
                <a:gamma/>
                <a:shade val="0"/>
                <a:invGamma/>
              </a:srgbClr>
            </a:gs>
            <a:gs pos="50000">
              <a:srgbClr val="FFFFFF"/>
            </a:gs>
            <a:gs pos="100000">
              <a:srgbClr val="FFFFFF">
                <a:gamma/>
                <a:shade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535113"/>
          </a:xfrm>
          <a:gradFill rotWithShape="1">
            <a:gsLst>
              <a:gs pos="0">
                <a:srgbClr val="FFFFCC">
                  <a:gamma/>
                  <a:shade val="0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0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ru-RU">
                <a:solidFill>
                  <a:srgbClr val="008080"/>
                </a:solidFill>
              </a:rPr>
              <a:t>Структура Национального собрания</a:t>
            </a:r>
          </a:p>
        </p:txBody>
      </p:sp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431800" y="1844675"/>
            <a:ext cx="8208963" cy="4608513"/>
            <a:chOff x="272" y="1049"/>
            <a:chExt cx="1872" cy="937"/>
          </a:xfrm>
        </p:grpSpPr>
        <p:cxnSp>
          <p:nvCxnSpPr>
            <p:cNvPr id="4100" name="_s4100"/>
            <p:cNvCxnSpPr>
              <a:cxnSpLocks noChangeShapeType="1"/>
            </p:cNvCxnSpPr>
            <p:nvPr/>
          </p:nvCxnSpPr>
          <p:spPr bwMode="auto">
            <a:xfrm rot="5400000" flipH="1">
              <a:off x="1388" y="1286"/>
              <a:ext cx="144" cy="520"/>
            </a:xfrm>
            <a:prstGeom prst="bentConnector3">
              <a:avLst>
                <a:gd name="adj1" fmla="val 5919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4101" name="_s4101"/>
            <p:cNvCxnSpPr>
              <a:cxnSpLocks noChangeShapeType="1"/>
            </p:cNvCxnSpPr>
            <p:nvPr/>
          </p:nvCxnSpPr>
          <p:spPr bwMode="auto">
            <a:xfrm rot="16200000">
              <a:off x="879" y="1302"/>
              <a:ext cx="144" cy="488"/>
            </a:xfrm>
            <a:prstGeom prst="bentConnector3">
              <a:avLst>
                <a:gd name="adj1" fmla="val 6344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3" name="_s4102"/>
            <p:cNvSpPr>
              <a:spLocks noChangeArrowheads="1"/>
            </p:cNvSpPr>
            <p:nvPr/>
          </p:nvSpPr>
          <p:spPr bwMode="auto">
            <a:xfrm>
              <a:off x="313" y="1108"/>
              <a:ext cx="1757" cy="4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>
                    <a:gamma/>
                    <a:shade val="0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shade val="0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200" b="1" i="0" u="none" strike="noStrike" cap="none" normalizeH="0" baseline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charset="0"/>
                </a:rPr>
                <a:t>Национальное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200" b="1" i="0" u="none" strike="noStrike" cap="none" normalizeH="0" baseline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charset="0"/>
                </a:rPr>
                <a:t>собрание</a:t>
              </a:r>
            </a:p>
          </p:txBody>
        </p:sp>
        <p:sp>
          <p:nvSpPr>
            <p:cNvPr id="4" name="_s4103"/>
            <p:cNvSpPr>
              <a:spLocks noChangeArrowheads="1"/>
            </p:cNvSpPr>
            <p:nvPr/>
          </p:nvSpPr>
          <p:spPr bwMode="auto">
            <a:xfrm>
              <a:off x="272" y="1562"/>
              <a:ext cx="864" cy="40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CC">
                    <a:gamma/>
                    <a:shade val="0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000" b="1" i="0" u="none" strike="noStrike" cap="none" normalizeH="0" baseline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charset="0"/>
                </a:rPr>
                <a:t>Палата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000" b="1" i="0" u="none" strike="noStrike" cap="none" normalizeH="0" baseline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charset="0"/>
                </a:rPr>
                <a:t>Представителей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000" b="1" i="0" u="none" strike="noStrike" cap="none" normalizeH="0" baseline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charset="0"/>
                </a:rPr>
                <a:t>(110 депутатов)</a:t>
              </a:r>
            </a:p>
          </p:txBody>
        </p:sp>
        <p:sp>
          <p:nvSpPr>
            <p:cNvPr id="5" name="_s4104"/>
            <p:cNvSpPr>
              <a:spLocks noChangeArrowheads="1"/>
            </p:cNvSpPr>
            <p:nvPr/>
          </p:nvSpPr>
          <p:spPr bwMode="auto">
            <a:xfrm>
              <a:off x="1280" y="1562"/>
              <a:ext cx="864" cy="40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CC">
                    <a:gamma/>
                    <a:shade val="0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000" b="1" i="0" u="none" strike="noStrike" cap="none" normalizeH="0" baseline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charset="0"/>
                </a:rPr>
                <a:t>Совет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000" b="1" i="0" u="none" strike="noStrike" cap="none" normalizeH="0" baseline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charset="0"/>
                </a:rPr>
                <a:t>Республики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000" b="1" i="0" u="none" strike="noStrike" cap="none" normalizeH="0" baseline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charset="0"/>
                </a:rPr>
                <a:t>(64 сенатора)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695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dirty="0" smtClean="0"/>
              <a:t>Национальное собрание</a:t>
            </a:r>
            <a:br>
              <a:rPr lang="ru-RU" sz="3200" dirty="0" smtClean="0"/>
            </a:br>
            <a:r>
              <a:rPr lang="ru-RU" sz="3200" dirty="0" smtClean="0"/>
              <a:t>Республики Беларусь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60040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62748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3" y="3789040"/>
            <a:ext cx="318593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39"/>
            <a:ext cx="3744415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82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/>
          <a:lstStyle/>
          <a:p>
            <a:r>
              <a:rPr lang="ru-RU" sz="3200" b="1" dirty="0"/>
              <a:t>Состав Палат Национального собрания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785671" cy="4997450"/>
          </a:xfrm>
        </p:spPr>
        <p:txBody>
          <a:bodyPr/>
          <a:lstStyle/>
          <a:p>
            <a:pPr algn="just">
              <a:buBlip>
                <a:blip r:embed="rId2"/>
              </a:buBlip>
            </a:pPr>
            <a:r>
              <a:rPr lang="be-BY" sz="2800" b="1" dirty="0">
                <a:solidFill>
                  <a:srgbClr val="990000"/>
                </a:solidFill>
              </a:rPr>
              <a:t>Палата представителей</a:t>
            </a:r>
            <a:r>
              <a:rPr lang="be-BY" sz="2800" dirty="0"/>
              <a:t> Национального собрания Республики Беларусь состоит из </a:t>
            </a:r>
            <a:r>
              <a:rPr lang="be-BY" sz="2800" b="1" dirty="0"/>
              <a:t>110 депутатов,</a:t>
            </a:r>
            <a:r>
              <a:rPr lang="be-BY" sz="2800" dirty="0"/>
              <a:t> избираемых на основе всеобщего, свободного, равного, прямого избирательного права при тайном голосовании. </a:t>
            </a:r>
          </a:p>
          <a:p>
            <a:pPr algn="just">
              <a:buBlip>
                <a:blip r:embed="rId2"/>
              </a:buBlip>
            </a:pPr>
            <a:r>
              <a:rPr lang="be-BY" sz="2800" b="1" dirty="0">
                <a:solidFill>
                  <a:srgbClr val="990000"/>
                </a:solidFill>
              </a:rPr>
              <a:t>Совет Республики</a:t>
            </a:r>
            <a:r>
              <a:rPr lang="be-BY" sz="2800" dirty="0"/>
              <a:t> состоит из </a:t>
            </a:r>
            <a:r>
              <a:rPr lang="be-BY" sz="2800" b="1" dirty="0"/>
              <a:t>64 сенаторов</a:t>
            </a:r>
            <a:r>
              <a:rPr lang="be-BY" sz="2800" dirty="0"/>
              <a:t> </a:t>
            </a:r>
            <a:r>
              <a:rPr lang="be-BY" sz="2800" dirty="0" smtClean="0"/>
              <a:t>(</a:t>
            </a:r>
            <a:r>
              <a:rPr lang="be-BY" sz="2800" dirty="0"/>
              <a:t>по 8 от областей и г. Минска, которые избираются областными советами </a:t>
            </a:r>
            <a:r>
              <a:rPr lang="be-BY" sz="2800" dirty="0" smtClean="0"/>
              <a:t>депутатов, а </a:t>
            </a:r>
            <a:r>
              <a:rPr lang="be-BY" sz="2800" dirty="0"/>
              <a:t>также 8 человек назначаются Президентом)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0753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</a:rPr>
              <a:t>Выдвижение депутата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41655" cy="5471814"/>
          </a:xfrm>
        </p:spPr>
        <p:txBody>
          <a:bodyPr/>
          <a:lstStyle/>
          <a:p>
            <a:pPr algn="just"/>
            <a:r>
              <a:rPr lang="be-BY" sz="2800" dirty="0" smtClean="0"/>
              <a:t>Право выдвижения кандидатов в депутаты принадлежит общественным объединениям, трудовым коллективам и гражданам Республики Беларусь. </a:t>
            </a:r>
          </a:p>
          <a:p>
            <a:pPr algn="just"/>
            <a:endParaRPr lang="be-BY" sz="2800" dirty="0"/>
          </a:p>
          <a:p>
            <a:pPr marL="0" indent="0" algn="just">
              <a:buNone/>
            </a:pPr>
            <a:endParaRPr lang="be-BY" sz="2800" dirty="0" smtClean="0"/>
          </a:p>
          <a:p>
            <a:pPr algn="just"/>
            <a:r>
              <a:rPr lang="be-BY" sz="2800" dirty="0" smtClean="0"/>
              <a:t>Депутатом </a:t>
            </a:r>
            <a:r>
              <a:rPr lang="be-BY" sz="2800" dirty="0"/>
              <a:t>Палаты представителей вправе быть гражданин Республики Беларусь, достигший </a:t>
            </a:r>
            <a:r>
              <a:rPr lang="be-BY" sz="2800" u="sng" dirty="0"/>
              <a:t>21 года</a:t>
            </a:r>
            <a:r>
              <a:rPr lang="be-BY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1973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964612" cy="706437"/>
          </a:xfrm>
        </p:spPr>
        <p:txBody>
          <a:bodyPr/>
          <a:lstStyle/>
          <a:p>
            <a:r>
              <a:rPr lang="be-BY" sz="3600" b="1"/>
              <a:t>Компетенция Палаты представителей</a:t>
            </a:r>
            <a:r>
              <a:rPr lang="ru-RU" sz="400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036496" cy="5805487"/>
          </a:xfrm>
        </p:spPr>
        <p:txBody>
          <a:bodyPr/>
          <a:lstStyle/>
          <a:p>
            <a:pPr algn="just">
              <a:lnSpc>
                <a:spcPct val="80000"/>
              </a:lnSpc>
              <a:buClr>
                <a:schemeClr val="tx1"/>
              </a:buClr>
              <a:buFontTx/>
              <a:buBlip>
                <a:blip r:embed="rId2"/>
              </a:buBlip>
            </a:pPr>
            <a:r>
              <a:rPr lang="be-BY" sz="2200" dirty="0"/>
              <a:t>рассматривает по предложению Президента либо по инициативе не менее 150 тысяч граждан Республики Беларусь, обладающих избирательным правом, проекты законов о внесении изменений и дополнений в Конституцию, 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FontTx/>
              <a:buBlip>
                <a:blip r:embed="rId2"/>
              </a:buBlip>
            </a:pPr>
            <a:r>
              <a:rPr lang="be-BY" sz="2200" dirty="0"/>
              <a:t>рассматривает проекты законов;</a:t>
            </a:r>
            <a:r>
              <a:rPr lang="ru-RU" sz="2200" dirty="0"/>
              <a:t> 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FontTx/>
              <a:buBlip>
                <a:blip r:embed="rId2"/>
              </a:buBlip>
            </a:pPr>
            <a:r>
              <a:rPr lang="be-BY" sz="2200" dirty="0"/>
              <a:t>назначает выборы Президента Республики Беларусь;</a:t>
            </a:r>
            <a:r>
              <a:rPr lang="ru-RU" sz="2200" dirty="0"/>
              <a:t> 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FontTx/>
              <a:buBlip>
                <a:blip r:embed="rId2"/>
              </a:buBlip>
            </a:pPr>
            <a:r>
              <a:rPr lang="be-BY" sz="2200" dirty="0"/>
              <a:t>дает согласие Президенту на назначение Премьер-министра</a:t>
            </a:r>
            <a:r>
              <a:rPr lang="ru-RU" sz="2200" dirty="0"/>
              <a:t> 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FontTx/>
              <a:buBlip>
                <a:blip r:embed="rId2"/>
              </a:buBlip>
            </a:pPr>
            <a:r>
              <a:rPr lang="be-BY" sz="2200" u="sng" dirty="0"/>
              <a:t>заслушивает</a:t>
            </a:r>
            <a:r>
              <a:rPr lang="be-BY" sz="2200" dirty="0"/>
              <a:t> доклад Премьер-министра о программе деятельности Правительства и одобряет или отклоняет программу; повторное отклонение палатой программы означает выражение вотума недоверия Правительству; 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FontTx/>
              <a:buBlip>
                <a:blip r:embed="rId2"/>
              </a:buBlip>
            </a:pPr>
            <a:r>
              <a:rPr lang="be-BY" sz="2200" dirty="0"/>
              <a:t>выдвигает большинством голосов от полного состава Палаты представителей обвинение против Президента в совершении государственной измены или иного тяжкого преступления; на основании соответствующего решения Совета Республики принимает большинством не менее двух третей голосов от полного состава решение о смещении Президента с должности; 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FontTx/>
              <a:buBlip>
                <a:blip r:embed="rId2"/>
              </a:buBlip>
            </a:pPr>
            <a:r>
              <a:rPr lang="be-BY" sz="2200" dirty="0"/>
              <a:t>принимает отставку Президента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25068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800" b="1" dirty="0" smtClean="0"/>
              <a:t>Комиссии Палаты представителей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84029" cy="5328592"/>
          </a:xfrm>
        </p:spPr>
        <p:txBody>
          <a:bodyPr/>
          <a:lstStyle/>
          <a:p>
            <a:pPr algn="just"/>
            <a:r>
              <a:rPr lang="ru-RU" sz="1600" b="1" dirty="0" smtClean="0">
                <a:solidFill>
                  <a:srgbClr val="006600"/>
                </a:solidFill>
              </a:rPr>
              <a:t>Комиссия по законодательству</a:t>
            </a:r>
          </a:p>
          <a:p>
            <a:pPr algn="just"/>
            <a:r>
              <a:rPr lang="ru-RU" sz="1600" b="1" dirty="0" smtClean="0">
                <a:solidFill>
                  <a:srgbClr val="006600"/>
                </a:solidFill>
              </a:rPr>
              <a:t>Комиссия по государственному строительству, местному самоуправлению и регламенту</a:t>
            </a:r>
          </a:p>
          <a:p>
            <a:pPr algn="just"/>
            <a:r>
              <a:rPr lang="ru-RU" sz="1600" b="1" dirty="0" smtClean="0">
                <a:solidFill>
                  <a:srgbClr val="006600"/>
                </a:solidFill>
              </a:rPr>
              <a:t>Комиссия по национальной безопасности</a:t>
            </a:r>
          </a:p>
          <a:p>
            <a:pPr algn="just"/>
            <a:r>
              <a:rPr lang="ru-RU" sz="1600" b="1" dirty="0" smtClean="0">
                <a:solidFill>
                  <a:srgbClr val="006600"/>
                </a:solidFill>
              </a:rPr>
              <a:t>Комиссия по экономической политике</a:t>
            </a:r>
          </a:p>
          <a:p>
            <a:pPr algn="just"/>
            <a:r>
              <a:rPr lang="ru-RU" sz="1600" b="1" dirty="0" smtClean="0">
                <a:solidFill>
                  <a:srgbClr val="006600"/>
                </a:solidFill>
              </a:rPr>
              <a:t>Комиссия по бюджету и финансам</a:t>
            </a:r>
          </a:p>
          <a:p>
            <a:pPr algn="just"/>
            <a:r>
              <a:rPr lang="ru-RU" sz="1600" b="1" dirty="0" smtClean="0">
                <a:solidFill>
                  <a:srgbClr val="006600"/>
                </a:solidFill>
              </a:rPr>
              <a:t>Комиссия по аграрной политике</a:t>
            </a:r>
          </a:p>
          <a:p>
            <a:pPr algn="just"/>
            <a:r>
              <a:rPr lang="ru-RU" sz="1600" b="1" dirty="0" smtClean="0">
                <a:solidFill>
                  <a:srgbClr val="006600"/>
                </a:solidFill>
              </a:rPr>
              <a:t>Комиссия по вопросам экологии, природопользования и чернобыльской катастрофы</a:t>
            </a:r>
          </a:p>
          <a:p>
            <a:pPr algn="just"/>
            <a:r>
              <a:rPr lang="ru-RU" sz="1600" b="1" dirty="0" smtClean="0">
                <a:solidFill>
                  <a:srgbClr val="006600"/>
                </a:solidFill>
              </a:rPr>
              <a:t>Комиссия по правам человека, национальным отношениям и средствам массовой информации</a:t>
            </a:r>
          </a:p>
          <a:p>
            <a:pPr algn="just"/>
            <a:r>
              <a:rPr lang="ru-RU" sz="1600" b="1" dirty="0" smtClean="0">
                <a:solidFill>
                  <a:srgbClr val="006600"/>
                </a:solidFill>
              </a:rPr>
              <a:t>Комиссия по образованию, культуре и науке</a:t>
            </a:r>
          </a:p>
          <a:p>
            <a:pPr algn="just"/>
            <a:r>
              <a:rPr lang="ru-RU" sz="1600" b="1" dirty="0" smtClean="0">
                <a:solidFill>
                  <a:srgbClr val="006600"/>
                </a:solidFill>
              </a:rPr>
              <a:t>Комиссия по труду и социальным вопросам</a:t>
            </a:r>
          </a:p>
          <a:p>
            <a:pPr algn="just"/>
            <a:r>
              <a:rPr lang="ru-RU" sz="1600" b="1" dirty="0" smtClean="0">
                <a:solidFill>
                  <a:srgbClr val="006600"/>
                </a:solidFill>
              </a:rPr>
              <a:t>Комиссия по здравоохранению, физической культуре, семейной и молодежной политике</a:t>
            </a:r>
          </a:p>
          <a:p>
            <a:pPr algn="just"/>
            <a:r>
              <a:rPr lang="ru-RU" sz="1600" b="1" dirty="0" smtClean="0">
                <a:solidFill>
                  <a:srgbClr val="006600"/>
                </a:solidFill>
              </a:rPr>
              <a:t>Комиссия по промышленности, топливно-энергетическому комплексу, транспорту и связи</a:t>
            </a:r>
          </a:p>
          <a:p>
            <a:pPr algn="just"/>
            <a:r>
              <a:rPr lang="ru-RU" sz="1600" b="1" dirty="0" smtClean="0">
                <a:solidFill>
                  <a:srgbClr val="006600"/>
                </a:solidFill>
              </a:rPr>
              <a:t>Комиссия по жилищной политике и строительству</a:t>
            </a:r>
          </a:p>
          <a:p>
            <a:pPr algn="just"/>
            <a:r>
              <a:rPr lang="ru-RU" sz="1600" b="1" dirty="0" smtClean="0">
                <a:solidFill>
                  <a:srgbClr val="006600"/>
                </a:solidFill>
              </a:rPr>
              <a:t>Комиссия по международным делам</a:t>
            </a:r>
            <a:endParaRPr lang="ru-RU" sz="1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80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Совет Республики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84313"/>
            <a:ext cx="8712968" cy="518477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Членом Совета Республики может быть гражданин Республики Беларусь, достигший </a:t>
            </a:r>
            <a:r>
              <a:rPr lang="ru-RU" b="1" u="sng" dirty="0">
                <a:solidFill>
                  <a:srgbClr val="FF0000"/>
                </a:solidFill>
              </a:rPr>
              <a:t>30 лет</a:t>
            </a:r>
            <a:r>
              <a:rPr lang="ru-RU" dirty="0"/>
              <a:t> и проживший на территории соответствующей области, города Минска </a:t>
            </a:r>
            <a:r>
              <a:rPr lang="ru-RU" u="sng" dirty="0">
                <a:solidFill>
                  <a:srgbClr val="FF0000"/>
                </a:solidFill>
              </a:rPr>
              <a:t>не менее пяти лет</a:t>
            </a:r>
            <a:r>
              <a:rPr lang="ru-RU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643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Структура Совета Республики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2400" dirty="0" smtClean="0"/>
              <a:t>Постоянная комиссия по законодательству и государственному строительству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/>
              <a:t>Постоянная комиссия по экономике, бюджету и финансам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/>
              <a:t>Постоянная комиссия по образованию, науке, культуре и социальному развитию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/>
              <a:t>Постоянная комиссия по региональной политике и местному самоуправлению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/>
              <a:t>Постоянная комиссия по международным делам и национальной безопасности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33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432049"/>
          </a:xfrm>
        </p:spPr>
        <p:txBody>
          <a:bodyPr/>
          <a:lstStyle/>
          <a:p>
            <a:r>
              <a:rPr lang="be-BY" sz="3200" b="1" dirty="0"/>
              <a:t>Компетенция Совета республики</a:t>
            </a:r>
            <a:endParaRPr lang="ru-RU" sz="32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697"/>
            <a:ext cx="8964488" cy="6120854"/>
          </a:xfrm>
        </p:spPr>
        <p:txBody>
          <a:bodyPr/>
          <a:lstStyle/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ь"/>
            </a:pPr>
            <a:r>
              <a:rPr lang="ru-RU" sz="2000" dirty="0"/>
              <a:t>Совет Республики одобряет или отклоняет принятые Палатой представителей проекты законов о внесении в нее изменений и дополнений, о ее толковании, а также проекты иных законов 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ь"/>
            </a:pPr>
            <a:r>
              <a:rPr lang="ru-RU" sz="2000" dirty="0"/>
              <a:t>Дает согласие на назначение Президентом Республики Беларусь Председателя Конституционного Суда, Председателя и судей Верховного Суда, Председателя и судей Высшего Хозяйственного Суда, Председателя Центральной комиссии по выборам и проведению республиканских референдумов, Генерального прокурора, Председателя и членов Правления Национального банка; избирает шесть судей Конституционного Суда и шесть членов Центральной комиссии Республики Беларусь по выборам и проведению республиканских референдумов. 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ь"/>
            </a:pPr>
            <a:r>
              <a:rPr lang="ru-RU" sz="2000" dirty="0"/>
              <a:t>Совет Республики рассматривает выдвинутое Палатой представителей обвинение против Президента Республики Беларусь в совершении государственной измены или иного тяжкого преступления, принимает решение о его расследовании и при наличии оснований большинством не менее двух третей голосов от своего полного состава принимает решение о смещении его с должности 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ь"/>
            </a:pPr>
            <a:r>
              <a:rPr lang="ru-RU" sz="2000" dirty="0"/>
              <a:t>рассмотрение указов Президента Республики Беларусь о введении чрезвычайного положения, военного положения, полной или частичной мобилизации и не позднее чем в трехдневный срок после их внесения принятие соответствующего решения </a:t>
            </a:r>
          </a:p>
        </p:txBody>
      </p:sp>
    </p:spTree>
    <p:extLst>
      <p:ext uri="{BB962C8B-B14F-4D97-AF65-F5344CB8AC3E}">
        <p14:creationId xmlns:p14="http://schemas.microsoft.com/office/powerpoint/2010/main" val="229412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6632"/>
            <a:ext cx="8229600" cy="648072"/>
          </a:xfrm>
        </p:spPr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</a:rPr>
              <a:t>Законодательная инициатива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81075"/>
            <a:ext cx="8784976" cy="5616277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sz="2400" dirty="0"/>
              <a:t>Правом законодательной инициативы в соответствии с ч. 1 ст. 99 Конституции Республики Беларусь </a:t>
            </a:r>
            <a:r>
              <a:rPr lang="ru-RU" sz="2400" dirty="0" smtClean="0"/>
              <a:t>обладают:</a:t>
            </a:r>
          </a:p>
          <a:p>
            <a:pPr algn="just">
              <a:lnSpc>
                <a:spcPct val="80000"/>
              </a:lnSpc>
            </a:pPr>
            <a:r>
              <a:rPr lang="ru-RU" sz="2400" b="1" dirty="0" smtClean="0"/>
              <a:t>Президент</a:t>
            </a:r>
            <a:r>
              <a:rPr lang="ru-RU" sz="2400" dirty="0"/>
              <a:t>, </a:t>
            </a:r>
          </a:p>
          <a:p>
            <a:pPr algn="just">
              <a:lnSpc>
                <a:spcPct val="80000"/>
              </a:lnSpc>
            </a:pPr>
            <a:r>
              <a:rPr lang="ru-RU" sz="2400" dirty="0"/>
              <a:t>депутаты Палаты представителей, </a:t>
            </a:r>
          </a:p>
          <a:p>
            <a:pPr algn="just">
              <a:lnSpc>
                <a:spcPct val="80000"/>
              </a:lnSpc>
            </a:pPr>
            <a:r>
              <a:rPr lang="ru-RU" sz="2400" dirty="0"/>
              <a:t>Совет Республики, </a:t>
            </a:r>
          </a:p>
          <a:p>
            <a:pPr algn="just">
              <a:lnSpc>
                <a:spcPct val="80000"/>
              </a:lnSpc>
            </a:pPr>
            <a:r>
              <a:rPr lang="ru-RU" sz="2400" dirty="0"/>
              <a:t>Правительство, </a:t>
            </a:r>
          </a:p>
          <a:p>
            <a:pPr algn="just">
              <a:lnSpc>
                <a:spcPct val="80000"/>
              </a:lnSpc>
            </a:pPr>
            <a:r>
              <a:rPr lang="ru-RU" sz="2400" dirty="0"/>
              <a:t>а также граждане, обладающие избирательным правом, в количестве </a:t>
            </a:r>
            <a:r>
              <a:rPr lang="ru-RU" sz="2400" b="1" dirty="0">
                <a:solidFill>
                  <a:srgbClr val="FF0000"/>
                </a:solidFill>
              </a:rPr>
              <a:t>не менее </a:t>
            </a:r>
            <a:r>
              <a:rPr lang="ru-RU" sz="2400" b="1" u="sng" dirty="0">
                <a:solidFill>
                  <a:srgbClr val="FF0000"/>
                </a:solidFill>
              </a:rPr>
              <a:t>50 тысяч</a:t>
            </a:r>
            <a:r>
              <a:rPr lang="ru-RU" sz="2400" dirty="0"/>
              <a:t> человек. </a:t>
            </a:r>
          </a:p>
          <a:p>
            <a:pPr algn="just">
              <a:lnSpc>
                <a:spcPct val="80000"/>
              </a:lnSpc>
            </a:pPr>
            <a:r>
              <a:rPr lang="ru-RU" sz="2400" dirty="0"/>
              <a:t>Законопроекты о внесении изменений и дополнений в Конституцию, о также проекты актов толкования конституционных положений вносятся на рассмотрение Национального собрания только по предложению Президента или </a:t>
            </a:r>
            <a:r>
              <a:rPr lang="ru-RU" sz="2400" b="1" u="sng" dirty="0">
                <a:solidFill>
                  <a:srgbClr val="FF0000"/>
                </a:solidFill>
              </a:rPr>
              <a:t>150 тысяч</a:t>
            </a:r>
            <a:r>
              <a:rPr lang="ru-RU" sz="2400" dirty="0"/>
              <a:t> граждан Беларуси, обладающих избирательным правом. </a:t>
            </a:r>
          </a:p>
        </p:txBody>
      </p:sp>
    </p:spTree>
    <p:extLst>
      <p:ext uri="{BB962C8B-B14F-4D97-AF65-F5344CB8AC3E}">
        <p14:creationId xmlns:p14="http://schemas.microsoft.com/office/powerpoint/2010/main" val="319145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u="sng" dirty="0" smtClean="0">
                <a:latin typeface="+mn-lt"/>
              </a:rPr>
              <a:t>План изучения темы:</a:t>
            </a:r>
            <a:endParaRPr lang="ru-RU" sz="3600" b="1" i="1" u="sng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19257"/>
            <a:ext cx="6768752" cy="3603812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ru-RU" dirty="0" smtClean="0"/>
              <a:t>Законодательная власть. Парламент и его структура.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Глава государства и его полномочия. 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Исполнительная власть (Правительство).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Местная власть.</a:t>
            </a:r>
          </a:p>
          <a:p>
            <a:pPr marL="457200" indent="-457200" algn="just">
              <a:buAutoNum type="arabicPeriod"/>
            </a:pPr>
            <a:r>
              <a:rPr lang="ru-RU" dirty="0" smtClean="0"/>
              <a:t>Судебная власть.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50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4000" b="1" dirty="0"/>
              <a:t>Президент</a:t>
            </a:r>
            <a:r>
              <a:rPr lang="ru-RU" sz="4000" dirty="0"/>
              <a:t> Республики Беларусь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1"/>
          </a:solidFill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dirty="0"/>
              <a:t>Пост Президента учреждён в </a:t>
            </a:r>
            <a:r>
              <a:rPr lang="ru-RU" b="1" dirty="0"/>
              <a:t>1994</a:t>
            </a:r>
            <a:r>
              <a:rPr lang="ru-RU" dirty="0"/>
              <a:t> году.</a:t>
            </a:r>
          </a:p>
          <a:p>
            <a:pPr algn="just">
              <a:lnSpc>
                <a:spcPct val="90000"/>
              </a:lnSpc>
            </a:pPr>
            <a:r>
              <a:rPr lang="ru-RU" dirty="0"/>
              <a:t>Президентом может стать любой гражданин Беларуси по рождению, в возрасте </a:t>
            </a:r>
            <a:r>
              <a:rPr lang="ru-RU" b="1" u="sng" dirty="0"/>
              <a:t>не моложе 35 </a:t>
            </a:r>
            <a:r>
              <a:rPr lang="ru-RU" b="1" u="sng" dirty="0" smtClean="0"/>
              <a:t>лет </a:t>
            </a:r>
            <a:r>
              <a:rPr lang="ru-RU" dirty="0" smtClean="0"/>
              <a:t>и </a:t>
            </a:r>
            <a:r>
              <a:rPr lang="ru-RU" dirty="0"/>
              <a:t>проживший в стране </a:t>
            </a:r>
            <a:r>
              <a:rPr lang="ru-RU" b="1" u="sng" dirty="0"/>
              <a:t>не менее 10 лет</a:t>
            </a:r>
            <a:r>
              <a:rPr lang="ru-RU" dirty="0"/>
              <a:t> непосредственно перед выборами.</a:t>
            </a:r>
          </a:p>
          <a:p>
            <a:pPr algn="just">
              <a:lnSpc>
                <a:spcPct val="90000"/>
              </a:lnSpc>
            </a:pPr>
            <a:r>
              <a:rPr lang="ru-RU" dirty="0"/>
              <a:t>Избирается в результате прямых выборов</a:t>
            </a:r>
          </a:p>
        </p:txBody>
      </p:sp>
    </p:spTree>
    <p:extLst>
      <p:ext uri="{BB962C8B-B14F-4D97-AF65-F5344CB8AC3E}">
        <p14:creationId xmlns:p14="http://schemas.microsoft.com/office/powerpoint/2010/main" val="412302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2800" b="1" dirty="0" smtClean="0">
                <a:solidFill>
                  <a:srgbClr val="0000CC"/>
                </a:solidFill>
              </a:rPr>
              <a:t>Полномочия главы государства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713788" cy="5616575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dirty="0"/>
              <a:t>Определяются Конституцией (79-89 статьи)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Представительские функции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Определение внешней политики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Определение внутренней политики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Законодательная инициатива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Издаёт Указы, и Декреты, имеющие силу закона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Руководство вооружёнными силами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Гарант Конституции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Назначает сроки выборов и референдумы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Чрезвычайные полномочия (в чрезвычайных ситуациях)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Может отправить в отставку правительство и распустить Парламент</a:t>
            </a:r>
          </a:p>
        </p:txBody>
      </p:sp>
    </p:spTree>
    <p:extLst>
      <p:ext uri="{BB962C8B-B14F-4D97-AF65-F5344CB8AC3E}">
        <p14:creationId xmlns:p14="http://schemas.microsoft.com/office/powerpoint/2010/main" val="219407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51855"/>
          </a:xfr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3600" b="1" dirty="0"/>
              <a:t>Исполнительная власть (Правительство)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00213"/>
            <a:ext cx="8712968" cy="4752975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algn="just"/>
            <a:r>
              <a:rPr lang="ru-RU" sz="2800" b="1" dirty="0"/>
              <a:t>Правительство – это коллегиальный орган, который осуществляет оперативное управление всей жизнедеятельностью страны.</a:t>
            </a:r>
          </a:p>
          <a:p>
            <a:pPr algn="just"/>
            <a:r>
              <a:rPr lang="ru-RU" sz="2800" b="1" dirty="0"/>
              <a:t>В Беларуси – Совет Министров</a:t>
            </a:r>
          </a:p>
          <a:p>
            <a:pPr algn="just"/>
            <a:r>
              <a:rPr lang="ru-RU" sz="2800" b="1" dirty="0"/>
              <a:t>Премьер-министр (назначается Президентом с согласия Парламента)</a:t>
            </a:r>
          </a:p>
        </p:txBody>
      </p:sp>
    </p:spTree>
    <p:extLst>
      <p:ext uri="{BB962C8B-B14F-4D97-AF65-F5344CB8AC3E}">
        <p14:creationId xmlns:p14="http://schemas.microsoft.com/office/powerpoint/2010/main" val="251782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71513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4000" b="1" dirty="0">
                <a:solidFill>
                  <a:schemeClr val="tx1"/>
                </a:solidFill>
              </a:rPr>
              <a:t>Полномочия правительства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352928" cy="4968552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2800" dirty="0"/>
              <a:t>Разработка и реализация программ экономического и социального развития страны.</a:t>
            </a:r>
          </a:p>
          <a:p>
            <a:pPr algn="just">
              <a:lnSpc>
                <a:spcPct val="90000"/>
              </a:lnSpc>
            </a:pPr>
            <a:r>
              <a:rPr lang="ru-RU" sz="2800" dirty="0"/>
              <a:t>Подготовка проекта государственного  бюджета и его исполнение (после утверждения Парламентом)</a:t>
            </a:r>
          </a:p>
          <a:p>
            <a:pPr algn="just">
              <a:lnSpc>
                <a:spcPct val="90000"/>
              </a:lnSpc>
            </a:pPr>
            <a:r>
              <a:rPr lang="ru-RU" sz="2800" dirty="0"/>
              <a:t>Руководство отдельными отраслями народного хозяйства и сферами жизнедеятельности (образованием, наукой и т.д.)</a:t>
            </a:r>
          </a:p>
          <a:p>
            <a:pPr algn="just">
              <a:lnSpc>
                <a:spcPct val="90000"/>
              </a:lnSpc>
            </a:pPr>
            <a:r>
              <a:rPr lang="ru-RU" sz="2800" dirty="0"/>
              <a:t>Исполнение международных обязательств</a:t>
            </a:r>
          </a:p>
        </p:txBody>
      </p:sp>
    </p:spTree>
    <p:extLst>
      <p:ext uri="{BB962C8B-B14F-4D97-AF65-F5344CB8AC3E}">
        <p14:creationId xmlns:p14="http://schemas.microsoft.com/office/powerpoint/2010/main" val="29862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403648" y="332656"/>
            <a:ext cx="6408712" cy="115212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Местная власть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67544" y="2420888"/>
            <a:ext cx="3600400" cy="2148543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Представительные органы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(Советы депутатов)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48064" y="2420888"/>
            <a:ext cx="3528392" cy="214854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Исполнительные органы управления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(Исполкомы)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87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/>
              <a:t>Полномочия местных Советов депутатов</a:t>
            </a:r>
            <a:endParaRPr lang="ru-RU" sz="28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2400" dirty="0" smtClean="0"/>
              <a:t>Утверждение программ экономического и социального развития, местных бюджетов и отчётов об их исполнении;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/>
              <a:t>Установление местных налогов и сборов;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/>
              <a:t>Определение порядка управления и распоряжения коммунальной собственностью;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/>
              <a:t>Назначение местных референдумов.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2388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/>
              <a:t>Судебная власть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b="1" dirty="0" smtClean="0"/>
              <a:t>Принципы осуществления судебной власти: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endParaRPr lang="ru-RU" sz="2400" b="1" dirty="0" smtClean="0">
              <a:solidFill>
                <a:srgbClr val="990000"/>
              </a:solidFill>
            </a:endParaRP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2400" b="1" dirty="0" smtClean="0">
                <a:solidFill>
                  <a:srgbClr val="990000"/>
                </a:solidFill>
              </a:rPr>
              <a:t>независимость суда</a:t>
            </a:r>
            <a:r>
              <a:rPr lang="ru-RU" sz="2400" b="1" dirty="0" smtClean="0"/>
              <a:t>, обеспечивается рядом гарантий, в том числе несменяемостью судей;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2400" b="1" dirty="0" smtClean="0">
                <a:solidFill>
                  <a:srgbClr val="990000"/>
                </a:solidFill>
              </a:rPr>
              <a:t>коллегиальность</a:t>
            </a:r>
            <a:r>
              <a:rPr lang="ru-RU" sz="2400" b="1" dirty="0" smtClean="0"/>
              <a:t> при рассмотрении большинства дел;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2400" b="1" dirty="0" smtClean="0">
                <a:solidFill>
                  <a:srgbClr val="990000"/>
                </a:solidFill>
              </a:rPr>
              <a:t>профессионализм</a:t>
            </a:r>
            <a:r>
              <a:rPr lang="ru-RU" sz="2400" b="1" dirty="0" smtClean="0"/>
              <a:t> судей, которые рассматривают уголовные, гражданские и другие дела;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2400" b="1" dirty="0" smtClean="0">
                <a:solidFill>
                  <a:srgbClr val="990000"/>
                </a:solidFill>
              </a:rPr>
              <a:t>право на обжалование</a:t>
            </a:r>
            <a:r>
              <a:rPr lang="ru-RU" sz="2400" b="1" dirty="0" smtClean="0"/>
              <a:t> судебных решений;</a:t>
            </a: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2400" b="1" dirty="0" smtClean="0">
                <a:solidFill>
                  <a:srgbClr val="990000"/>
                </a:solidFill>
              </a:rPr>
              <a:t>гласность</a:t>
            </a:r>
            <a:r>
              <a:rPr lang="ru-RU" sz="2400" b="1" dirty="0" smtClean="0"/>
              <a:t> при рассмотрении абсолютного большинства дел.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9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64613" cy="739775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CC"/>
                    </a:gs>
                    <a:gs pos="100000">
                      <a:srgbClr val="FFFFCC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</a14:hiddenFill>
            </a:ext>
          </a:extLst>
        </p:spPr>
        <p:txBody>
          <a:bodyPr/>
          <a:lstStyle/>
          <a:p>
            <a:r>
              <a:rPr lang="ru-RU" b="1"/>
              <a:t>Классификация судов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5589587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27451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27451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</a:extLst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ru-RU" b="1">
                <a:solidFill>
                  <a:srgbClr val="009900"/>
                </a:solidFill>
              </a:rPr>
              <a:t>Суд первой инстанции</a:t>
            </a:r>
            <a:r>
              <a:rPr lang="ru-RU" b="1"/>
              <a:t>, общий (рассмотрение дел)</a:t>
            </a:r>
          </a:p>
          <a:p>
            <a:pPr>
              <a:buFontTx/>
              <a:buBlip>
                <a:blip r:embed="rId2"/>
              </a:buBlip>
            </a:pPr>
            <a:r>
              <a:rPr lang="ru-RU" b="1">
                <a:solidFill>
                  <a:srgbClr val="009900"/>
                </a:solidFill>
              </a:rPr>
              <a:t>Суд второй инстанции</a:t>
            </a:r>
            <a:r>
              <a:rPr lang="ru-RU" b="1"/>
              <a:t>, общий (кассации и апелляции)</a:t>
            </a:r>
          </a:p>
          <a:p>
            <a:pPr>
              <a:buFontTx/>
              <a:buBlip>
                <a:blip r:embed="rId2"/>
              </a:buBlip>
            </a:pPr>
            <a:r>
              <a:rPr lang="ru-RU" b="1">
                <a:solidFill>
                  <a:srgbClr val="009900"/>
                </a:solidFill>
              </a:rPr>
              <a:t>Верховный суд</a:t>
            </a:r>
            <a:r>
              <a:rPr lang="ru-RU" b="1"/>
              <a:t> общий</a:t>
            </a:r>
          </a:p>
          <a:p>
            <a:pPr>
              <a:buFontTx/>
              <a:buBlip>
                <a:blip r:embed="rId2"/>
              </a:buBlip>
            </a:pPr>
            <a:r>
              <a:rPr lang="ru-RU" b="1">
                <a:solidFill>
                  <a:srgbClr val="FF0000"/>
                </a:solidFill>
              </a:rPr>
              <a:t>Конституционный суд</a:t>
            </a:r>
            <a:r>
              <a:rPr lang="ru-RU" b="1"/>
              <a:t> (определяет конституционность всех нормативных актов)</a:t>
            </a:r>
          </a:p>
        </p:txBody>
      </p:sp>
    </p:spTree>
    <p:extLst>
      <p:ext uri="{BB962C8B-B14F-4D97-AF65-F5344CB8AC3E}">
        <p14:creationId xmlns:p14="http://schemas.microsoft.com/office/powerpoint/2010/main" val="347734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>
                <a:gamma/>
                <a:shade val="46275"/>
                <a:invGamma/>
              </a:schemeClr>
            </a:gs>
            <a:gs pos="50000">
              <a:schemeClr val="tx2"/>
            </a:gs>
            <a:gs pos="100000">
              <a:schemeClr val="tx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31875"/>
          </a:xfrm>
          <a:gradFill rotWithShape="1">
            <a:gsLst>
              <a:gs pos="0">
                <a:srgbClr val="000099"/>
              </a:gs>
              <a:gs pos="50000">
                <a:srgbClr val="000099">
                  <a:gamma/>
                  <a:shade val="0"/>
                  <a:invGamma/>
                </a:srgbClr>
              </a:gs>
              <a:gs pos="100000">
                <a:srgbClr val="000099"/>
              </a:gs>
            </a:gsLst>
            <a:lin ang="5400000" scaled="1"/>
          </a:gradFill>
          <a:ln w="762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4000" b="1">
                <a:solidFill>
                  <a:srgbClr val="FFFFCC"/>
                </a:solidFill>
                <a:latin typeface="Garamond" pitchFamily="18" charset="0"/>
              </a:rPr>
              <a:t>«Ветви» государственной власти</a:t>
            </a:r>
          </a:p>
        </p:txBody>
      </p:sp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252413" y="1585913"/>
            <a:ext cx="8712200" cy="4938712"/>
            <a:chOff x="272" y="999"/>
            <a:chExt cx="3057" cy="929"/>
          </a:xfrm>
        </p:grpSpPr>
        <p:cxnSp>
          <p:nvCxnSpPr>
            <p:cNvPr id="1028" name="_s1028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2230" y="985"/>
              <a:ext cx="137" cy="995"/>
            </a:xfrm>
            <a:prstGeom prst="bentConnector3">
              <a:avLst>
                <a:gd name="adj1" fmla="val 1565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1775" y="1427"/>
              <a:ext cx="40" cy="13"/>
            </a:xfrm>
            <a:prstGeom prst="bentConnector3">
              <a:avLst>
                <a:gd name="adj1" fmla="val 537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220" y="971"/>
              <a:ext cx="137" cy="1024"/>
            </a:xfrm>
            <a:prstGeom prst="bentConnector3">
              <a:avLst>
                <a:gd name="adj1" fmla="val 15685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3" name="_s1031"/>
            <p:cNvSpPr>
              <a:spLocks noChangeArrowheads="1"/>
            </p:cNvSpPr>
            <p:nvPr/>
          </p:nvSpPr>
          <p:spPr bwMode="auto">
            <a:xfrm>
              <a:off x="651" y="1048"/>
              <a:ext cx="2299" cy="35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80">
                    <a:gamma/>
                    <a:shade val="46275"/>
                    <a:invGamma/>
                  </a:srgbClr>
                </a:gs>
                <a:gs pos="50000">
                  <a:srgbClr val="008080"/>
                </a:gs>
                <a:gs pos="100000">
                  <a:srgbClr val="0080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rgbClr val="FFFFCC"/>
                  </a:solidFill>
                  <a:effectLst/>
                  <a:latin typeface="Arial" charset="0"/>
                </a:rPr>
                <a:t>Государственная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rgbClr val="FFFFCC"/>
                  </a:solidFill>
                  <a:effectLst/>
                  <a:latin typeface="Arial" charset="0"/>
                </a:rPr>
                <a:t>власть</a:t>
              </a:r>
            </a:p>
          </p:txBody>
        </p:sp>
        <p:sp>
          <p:nvSpPr>
            <p:cNvPr id="4" name="_s1032"/>
            <p:cNvSpPr>
              <a:spLocks noChangeArrowheads="1"/>
            </p:cNvSpPr>
            <p:nvPr/>
          </p:nvSpPr>
          <p:spPr bwMode="auto">
            <a:xfrm>
              <a:off x="272" y="1551"/>
              <a:ext cx="1010" cy="3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80">
                    <a:gamma/>
                    <a:shade val="0"/>
                    <a:invGamma/>
                  </a:srgbClr>
                </a:gs>
                <a:gs pos="50000">
                  <a:srgbClr val="008080"/>
                </a:gs>
                <a:gs pos="100000">
                  <a:srgbClr val="008080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300" b="1" i="0" u="none" strike="noStrike" cap="none" normalizeH="0" baseline="0" smtClean="0">
                  <a:ln>
                    <a:noFill/>
                  </a:ln>
                  <a:solidFill>
                    <a:srgbClr val="FFFFCC"/>
                  </a:solidFill>
                  <a:effectLst/>
                  <a:latin typeface="Tahoma" pitchFamily="34" charset="0"/>
                </a:rPr>
                <a:t>Законодательная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300" b="1" i="0" u="none" strike="noStrike" cap="none" normalizeH="0" baseline="0" smtClean="0">
                  <a:ln>
                    <a:noFill/>
                  </a:ln>
                  <a:solidFill>
                    <a:srgbClr val="FFFFCC"/>
                  </a:solidFill>
                  <a:effectLst/>
                  <a:latin typeface="Tahoma" pitchFamily="34" charset="0"/>
                </a:rPr>
                <a:t>власть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rgbClr val="FFFFCC"/>
                  </a:solidFill>
                  <a:effectLst/>
                  <a:latin typeface="Tahoma" pitchFamily="34" charset="0"/>
                </a:rPr>
                <a:t>(Парламент)</a:t>
              </a:r>
            </a:p>
          </p:txBody>
        </p:sp>
        <p:sp>
          <p:nvSpPr>
            <p:cNvPr id="5" name="_s1033"/>
            <p:cNvSpPr>
              <a:spLocks noChangeArrowheads="1"/>
            </p:cNvSpPr>
            <p:nvPr/>
          </p:nvSpPr>
          <p:spPr bwMode="auto">
            <a:xfrm>
              <a:off x="1333" y="1454"/>
              <a:ext cx="909" cy="43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80">
                    <a:gamma/>
                    <a:shade val="0"/>
                    <a:invGamma/>
                  </a:srgbClr>
                </a:gs>
                <a:gs pos="50000">
                  <a:srgbClr val="008080"/>
                </a:gs>
                <a:gs pos="100000">
                  <a:srgbClr val="008080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300" b="1" i="0" u="none" strike="noStrike" cap="none" normalizeH="0" baseline="0" smtClean="0">
                  <a:ln>
                    <a:noFill/>
                  </a:ln>
                  <a:solidFill>
                    <a:srgbClr val="FFFFCC"/>
                  </a:solidFill>
                  <a:effectLst/>
                  <a:latin typeface="Tahoma" pitchFamily="34" charset="0"/>
                </a:rPr>
                <a:t>Исполнительная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300" b="1" i="0" u="none" strike="noStrike" cap="none" normalizeH="0" baseline="0" smtClean="0">
                  <a:ln>
                    <a:noFill/>
                  </a:ln>
                  <a:solidFill>
                    <a:srgbClr val="FFFFCC"/>
                  </a:solidFill>
                  <a:effectLst/>
                  <a:latin typeface="Tahoma" pitchFamily="34" charset="0"/>
                </a:rPr>
                <a:t> власть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rgbClr val="FFFFCC"/>
                  </a:solidFill>
                  <a:effectLst/>
                  <a:latin typeface="Tahoma" pitchFamily="34" charset="0"/>
                </a:rPr>
                <a:t>(Правительство)</a:t>
              </a:r>
            </a:p>
          </p:txBody>
        </p:sp>
        <p:sp>
          <p:nvSpPr>
            <p:cNvPr id="6" name="_s1034"/>
            <p:cNvSpPr>
              <a:spLocks noChangeArrowheads="1"/>
            </p:cNvSpPr>
            <p:nvPr/>
          </p:nvSpPr>
          <p:spPr bwMode="auto">
            <a:xfrm>
              <a:off x="2288" y="1551"/>
              <a:ext cx="1016" cy="3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80">
                    <a:gamma/>
                    <a:shade val="0"/>
                    <a:invGamma/>
                  </a:srgbClr>
                </a:gs>
                <a:gs pos="50000">
                  <a:srgbClr val="008080"/>
                </a:gs>
                <a:gs pos="100000">
                  <a:srgbClr val="008080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300" b="1" i="0" u="none" strike="noStrike" cap="none" normalizeH="0" baseline="0" smtClean="0">
                  <a:ln>
                    <a:noFill/>
                  </a:ln>
                  <a:solidFill>
                    <a:srgbClr val="FFFFCC"/>
                  </a:solidFill>
                  <a:effectLst/>
                  <a:latin typeface="Tahoma" pitchFamily="34" charset="0"/>
                </a:rPr>
                <a:t>Судебная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300" b="1" i="0" u="none" strike="noStrike" cap="none" normalizeH="0" baseline="0" smtClean="0">
                  <a:ln>
                    <a:noFill/>
                  </a:ln>
                  <a:solidFill>
                    <a:srgbClr val="FFFFCC"/>
                  </a:solidFill>
                  <a:effectLst/>
                  <a:latin typeface="Tahoma" pitchFamily="34" charset="0"/>
                </a:rPr>
                <a:t>власть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rgbClr val="FFFFCC"/>
                  </a:solidFill>
                  <a:effectLst/>
                  <a:latin typeface="Tahoma" pitchFamily="34" charset="0"/>
                </a:rPr>
                <a:t>(Судебные органы)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662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Законодательная власть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80728"/>
            <a:ext cx="8856984" cy="5543897"/>
          </a:xfrm>
        </p:spPr>
        <p:txBody>
          <a:bodyPr/>
          <a:lstStyle/>
          <a:p>
            <a:pPr marL="72000" indent="-457200" algn="just">
              <a:lnSpc>
                <a:spcPct val="90000"/>
              </a:lnSpc>
              <a:buFontTx/>
              <a:buNone/>
            </a:pPr>
            <a:r>
              <a:rPr lang="ru-RU" sz="2400" b="1" dirty="0"/>
              <a:t>Парламент</a:t>
            </a:r>
            <a:r>
              <a:rPr lang="ru-RU" sz="2400" dirty="0"/>
              <a:t> (от лат. «</a:t>
            </a:r>
            <a:r>
              <a:rPr lang="en-US" sz="2400" dirty="0" err="1"/>
              <a:t>Parlale</a:t>
            </a:r>
            <a:r>
              <a:rPr lang="ru-RU" sz="2400" dirty="0"/>
              <a:t>» - говорить) – высший законодательный и представительный орган страны</a:t>
            </a:r>
          </a:p>
          <a:p>
            <a:pPr marL="72000" indent="-457200" algn="just">
              <a:lnSpc>
                <a:spcPct val="90000"/>
              </a:lnSpc>
              <a:buFontTx/>
              <a:buNone/>
            </a:pPr>
            <a:r>
              <a:rPr lang="ru-RU" sz="2400" dirty="0"/>
              <a:t>Родина Парламента – </a:t>
            </a:r>
            <a:r>
              <a:rPr lang="ru-RU" sz="2400" b="1" dirty="0"/>
              <a:t>Англия.</a:t>
            </a:r>
            <a:r>
              <a:rPr lang="ru-RU" sz="2400" dirty="0"/>
              <a:t> </a:t>
            </a:r>
          </a:p>
          <a:p>
            <a:pPr marL="72000" indent="-457200" algn="just">
              <a:lnSpc>
                <a:spcPct val="90000"/>
              </a:lnSpc>
              <a:buFontTx/>
              <a:buNone/>
            </a:pPr>
            <a:r>
              <a:rPr lang="ru-RU" sz="2400" dirty="0"/>
              <a:t>В </a:t>
            </a:r>
            <a:r>
              <a:rPr lang="ru-RU" sz="2400" u="sng" dirty="0"/>
              <a:t>1265</a:t>
            </a:r>
            <a:r>
              <a:rPr lang="ru-RU" sz="2400" dirty="0"/>
              <a:t> году </a:t>
            </a:r>
            <a:r>
              <a:rPr lang="ru-RU" sz="2400" b="1" dirty="0"/>
              <a:t>Симон де </a:t>
            </a:r>
            <a:r>
              <a:rPr lang="ru-RU" sz="2400" b="1" dirty="0" err="1"/>
              <a:t>Монфор</a:t>
            </a:r>
            <a:r>
              <a:rPr lang="ru-RU" sz="2400" dirty="0"/>
              <a:t>, граф </a:t>
            </a:r>
            <a:r>
              <a:rPr lang="ru-RU" sz="2400" dirty="0" err="1"/>
              <a:t>Лестерский</a:t>
            </a:r>
            <a:r>
              <a:rPr lang="ru-RU" sz="2400" dirty="0"/>
              <a:t>, отстранил от власти короля Генриха </a:t>
            </a:r>
            <a:r>
              <a:rPr lang="en-US" sz="2400" dirty="0"/>
              <a:t>III</a:t>
            </a:r>
            <a:r>
              <a:rPr lang="ru-RU" sz="2400" dirty="0"/>
              <a:t>, провёл реформу государственного управления. </a:t>
            </a:r>
          </a:p>
          <a:p>
            <a:pPr marL="72000" indent="-457200" algn="just">
              <a:lnSpc>
                <a:spcPct val="90000"/>
              </a:lnSpc>
              <a:buFontTx/>
              <a:buNone/>
            </a:pPr>
            <a:r>
              <a:rPr lang="ru-RU" sz="2400" dirty="0"/>
              <a:t>Решение важнейших государственных дел он поручил съезду представителей всего свободного населения Англии. Землевладельцы каждого графства, каждого свободного города получили право избирать по 2 представителя для участия в работе Парламента.</a:t>
            </a:r>
          </a:p>
          <a:p>
            <a:pPr marL="72000" indent="-457200" algn="just">
              <a:lnSpc>
                <a:spcPct val="90000"/>
              </a:lnSpc>
              <a:buFontTx/>
              <a:buNone/>
            </a:pPr>
            <a:r>
              <a:rPr lang="ru-RU" sz="2400" dirty="0"/>
              <a:t>В середине </a:t>
            </a:r>
            <a:r>
              <a:rPr lang="en-US" sz="2400" dirty="0" smtClean="0"/>
              <a:t>XIV</a:t>
            </a:r>
            <a:r>
              <a:rPr lang="ru-RU" sz="2400" dirty="0" smtClean="0"/>
              <a:t> </a:t>
            </a:r>
            <a:r>
              <a:rPr lang="ru-RU" sz="2400" dirty="0"/>
              <a:t>века Парламент Англии стал </a:t>
            </a:r>
            <a:r>
              <a:rPr lang="ru-RU" sz="2400" u="sng" dirty="0"/>
              <a:t>двухпалатным</a:t>
            </a:r>
            <a:r>
              <a:rPr lang="ru-RU" sz="2400" dirty="0"/>
              <a:t>. </a:t>
            </a:r>
          </a:p>
          <a:p>
            <a:pPr marL="72000" indent="-457200" algn="just">
              <a:lnSpc>
                <a:spcPct val="90000"/>
              </a:lnSpc>
              <a:buFontTx/>
              <a:buNone/>
            </a:pPr>
            <a:r>
              <a:rPr lang="ru-RU" sz="2400" dirty="0"/>
              <a:t>В </a:t>
            </a:r>
            <a:r>
              <a:rPr lang="ru-RU" sz="2400" b="1" dirty="0"/>
              <a:t>Палате общин</a:t>
            </a:r>
            <a:r>
              <a:rPr lang="ru-RU" sz="2400" dirty="0"/>
              <a:t> заседали горожане, рыцари. </a:t>
            </a:r>
          </a:p>
          <a:p>
            <a:pPr marL="72000" indent="-457200" algn="just">
              <a:lnSpc>
                <a:spcPct val="90000"/>
              </a:lnSpc>
              <a:buFontTx/>
              <a:buNone/>
            </a:pPr>
            <a:r>
              <a:rPr lang="ru-RU" sz="2400" dirty="0"/>
              <a:t>В </a:t>
            </a:r>
            <a:r>
              <a:rPr lang="ru-RU" sz="2400" b="1" dirty="0"/>
              <a:t>Палате лордов</a:t>
            </a:r>
            <a:r>
              <a:rPr lang="ru-RU" sz="2400" dirty="0"/>
              <a:t> заседали герцоги, графы, епископы.</a:t>
            </a:r>
          </a:p>
        </p:txBody>
      </p:sp>
    </p:spTree>
    <p:extLst>
      <p:ext uri="{BB962C8B-B14F-4D97-AF65-F5344CB8AC3E}">
        <p14:creationId xmlns:p14="http://schemas.microsoft.com/office/powerpoint/2010/main" val="283457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>
                <a:gamma/>
                <a:shade val="46275"/>
                <a:invGamma/>
              </a:schemeClr>
            </a:gs>
            <a:gs pos="50000">
              <a:schemeClr val="tx2"/>
            </a:gs>
            <a:gs pos="100000">
              <a:schemeClr val="tx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41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863600"/>
          </a:xfrm>
          <a:gradFill rotWithShape="1">
            <a:gsLst>
              <a:gs pos="0">
                <a:srgbClr val="006666">
                  <a:gamma/>
                  <a:shade val="60784"/>
                  <a:invGamma/>
                </a:srgbClr>
              </a:gs>
              <a:gs pos="50000">
                <a:srgbClr val="006666"/>
              </a:gs>
              <a:gs pos="100000">
                <a:srgbClr val="006666">
                  <a:gamma/>
                  <a:shade val="60784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ru-RU" sz="2800" b="1" i="1"/>
              <a:t>Хронология </a:t>
            </a:r>
            <a:r>
              <a:rPr lang="ru-RU" sz="2800" b="1"/>
              <a:t/>
            </a:r>
            <a:br>
              <a:rPr lang="ru-RU" sz="2800" b="1"/>
            </a:br>
            <a:r>
              <a:rPr lang="ru-RU" sz="2800" b="1"/>
              <a:t>белорусского парламентаризма</a:t>
            </a:r>
          </a:p>
        </p:txBody>
      </p:sp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323850" y="1125538"/>
            <a:ext cx="8507413" cy="5543550"/>
            <a:chOff x="288" y="709"/>
            <a:chExt cx="5359" cy="3492"/>
          </a:xfrm>
        </p:grpSpPr>
        <p:cxnSp>
          <p:nvCxnSpPr>
            <p:cNvPr id="2052" name="_s2052"/>
            <p:cNvCxnSpPr>
              <a:cxnSpLocks noChangeShapeType="1"/>
            </p:cNvCxnSpPr>
            <p:nvPr/>
          </p:nvCxnSpPr>
          <p:spPr bwMode="auto">
            <a:xfrm rot="10800000">
              <a:off x="1528" y="2976"/>
              <a:ext cx="220" cy="182"/>
            </a:xfrm>
            <a:prstGeom prst="bentConnector3">
              <a:avLst>
                <a:gd name="adj1" fmla="val 15894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2053" name="_s2053"/>
            <p:cNvCxnSpPr>
              <a:cxnSpLocks noChangeShapeType="1"/>
              <a:stCxn id="6" idx="1"/>
              <a:endCxn id="5" idx="2"/>
            </p:cNvCxnSpPr>
            <p:nvPr/>
          </p:nvCxnSpPr>
          <p:spPr bwMode="auto">
            <a:xfrm rot="10800000" flipH="1">
              <a:off x="288" y="2403"/>
              <a:ext cx="2681" cy="596"/>
            </a:xfrm>
            <a:prstGeom prst="bentConnector4">
              <a:avLst>
                <a:gd name="adj1" fmla="val -2685"/>
                <a:gd name="adj2" fmla="val 86074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2054" name="_s2054"/>
            <p:cNvCxnSpPr>
              <a:cxnSpLocks noChangeShapeType="1"/>
              <a:stCxn id="5" idx="0"/>
              <a:endCxn id="4" idx="2"/>
            </p:cNvCxnSpPr>
            <p:nvPr/>
          </p:nvCxnSpPr>
          <p:spPr bwMode="auto">
            <a:xfrm rot="16200000">
              <a:off x="2879" y="1887"/>
              <a:ext cx="182" cy="2"/>
            </a:xfrm>
            <a:prstGeom prst="bentConnector3">
              <a:avLst>
                <a:gd name="adj1" fmla="val 3956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2055" name="_s2055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5400000" flipH="1">
              <a:off x="2887" y="1288"/>
              <a:ext cx="166" cy="3"/>
            </a:xfrm>
            <a:prstGeom prst="bentConnector3">
              <a:avLst>
                <a:gd name="adj1" fmla="val 43375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3" name="_s2056"/>
            <p:cNvSpPr>
              <a:spLocks noChangeArrowheads="1"/>
            </p:cNvSpPr>
            <p:nvPr/>
          </p:nvSpPr>
          <p:spPr bwMode="auto">
            <a:xfrm>
              <a:off x="288" y="845"/>
              <a:ext cx="5359" cy="36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None/>
                <a:tabLst/>
              </a:pPr>
              <a:r>
                <a:rPr kumimoji="0" lang="ru-RU" sz="2800" b="1" i="1" u="none" strike="noStrike" cap="none" normalizeH="0" baseline="0" smtClean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X — XI</a:t>
              </a:r>
              <a:r>
                <a:rPr kumimoji="0" lang="en-US" sz="2800" b="1" i="1" u="none" strike="noStrike" cap="none" normalizeH="0" baseline="0" smtClean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V</a:t>
              </a:r>
              <a:r>
                <a:rPr kumimoji="0" lang="ru-RU" sz="2800" b="1" i="1" u="none" strike="noStrike" cap="none" normalizeH="0" baseline="0" smtClean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 века - </a:t>
              </a:r>
              <a:r>
                <a:rPr kumimoji="0" lang="ru-RU" sz="2800" b="1" i="0" u="none" strike="noStrike" cap="none" normalizeH="0" baseline="0" smtClean="0">
                  <a:ln>
                    <a:noFill/>
                  </a:ln>
                  <a:solidFill>
                    <a:srgbClr val="FFFFCC"/>
                  </a:solidFill>
                  <a:effectLst/>
                  <a:latin typeface="Tahoma" pitchFamily="34" charset="0"/>
                </a:rPr>
                <a:t> </a:t>
              </a:r>
              <a:r>
                <a:rPr kumimoji="0" lang="ru-RU" sz="2800" b="1" i="1" u="none" strike="noStrike" cap="none" normalizeH="0" baseline="0" smtClean="0">
                  <a:ln>
                    <a:noFill/>
                  </a:ln>
                  <a:solidFill>
                    <a:srgbClr val="FFFFCC"/>
                  </a:solidFill>
                  <a:effectLst/>
                  <a:latin typeface="Tahoma" pitchFamily="34" charset="0"/>
                </a:rPr>
                <a:t>В</a:t>
              </a:r>
              <a:r>
                <a:rPr kumimoji="0" lang="ru-RU" sz="2800" b="1" i="1" u="none" strike="noStrike" cap="none" normalizeH="0" baseline="0" smtClean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ече</a:t>
              </a:r>
            </a:p>
          </p:txBody>
        </p:sp>
        <p:sp>
          <p:nvSpPr>
            <p:cNvPr id="4" name="_s2057"/>
            <p:cNvSpPr>
              <a:spLocks noChangeArrowheads="1"/>
            </p:cNvSpPr>
            <p:nvPr/>
          </p:nvSpPr>
          <p:spPr bwMode="auto">
            <a:xfrm>
              <a:off x="295" y="1373"/>
              <a:ext cx="5352" cy="4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None/>
                <a:tabLst/>
              </a:pPr>
              <a:r>
                <a:rPr kumimoji="0" lang="en-US" sz="2800" b="1" i="1" u="none" strike="noStrike" cap="none" normalizeH="0" baseline="0" smtClean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XV - XVIII </a:t>
              </a:r>
              <a:r>
                <a:rPr kumimoji="0" lang="ru-RU" sz="2800" b="1" i="1" u="none" strike="noStrike" cap="none" normalizeH="0" baseline="0" smtClean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века -  Сейм</a:t>
              </a:r>
              <a:endParaRPr kumimoji="0" lang="ru-RU" sz="2800" b="0" i="1" u="none" strike="noStrike" cap="none" normalizeH="0" baseline="0" smtClean="0">
                <a:ln>
                  <a:noFill/>
                </a:ln>
                <a:solidFill>
                  <a:srgbClr val="FFFFCC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" name="_s2058"/>
            <p:cNvSpPr>
              <a:spLocks noChangeArrowheads="1"/>
            </p:cNvSpPr>
            <p:nvPr/>
          </p:nvSpPr>
          <p:spPr bwMode="auto">
            <a:xfrm>
              <a:off x="291" y="1979"/>
              <a:ext cx="5356" cy="4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1" u="none" strike="noStrike" cap="none" normalizeH="0" baseline="0" smtClean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1906 — 1917 годы. Государственная дума</a:t>
              </a:r>
            </a:p>
          </p:txBody>
        </p:sp>
        <p:sp>
          <p:nvSpPr>
            <p:cNvPr id="6" name="_s2059"/>
            <p:cNvSpPr>
              <a:spLocks noChangeArrowheads="1"/>
            </p:cNvSpPr>
            <p:nvPr/>
          </p:nvSpPr>
          <p:spPr bwMode="auto">
            <a:xfrm>
              <a:off x="288" y="2568"/>
              <a:ext cx="5359" cy="86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1" u="none" strike="noStrike" cap="none" normalizeH="0" baseline="0" smtClean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3 февраля 1919 года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1" u="none" strike="noStrike" cap="none" normalizeH="0" baseline="0" smtClean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1 </a:t>
              </a:r>
              <a:r>
                <a:rPr kumimoji="0" lang="ru-RU" sz="2400" b="1" i="0" u="none" strike="noStrike" cap="none" normalizeH="0" baseline="0" smtClean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 Всебелорусский съезд Советов.</a:t>
              </a:r>
              <a:endParaRPr kumimoji="0" lang="ru-RU" sz="2400" b="1" i="1" u="none" strike="noStrike" cap="none" normalizeH="0" baseline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smtClean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1920 - 1937 г.г.</a:t>
              </a:r>
              <a:r>
                <a:rPr kumimoji="0" lang="ru-RU" sz="2400" b="1" i="1" u="none" strike="noStrike" cap="none" normalizeH="0" baseline="0" smtClean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 </a:t>
              </a:r>
              <a:r>
                <a:rPr kumimoji="0" lang="ru-RU" sz="2400" b="1" i="0" u="none" strike="noStrike" cap="none" normalizeH="0" baseline="0" smtClean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 11 Всебелорусских съездов Советов.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smtClean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С 1938 по 24 ноября 1996 года– Верховный Совет.</a:t>
              </a: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rgbClr val="FFFFCC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" name="_s2060"/>
            <p:cNvSpPr>
              <a:spLocks noChangeArrowheads="1"/>
            </p:cNvSpPr>
            <p:nvPr/>
          </p:nvSpPr>
          <p:spPr bwMode="auto">
            <a:xfrm>
              <a:off x="295" y="3566"/>
              <a:ext cx="5352" cy="60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smtClean="0">
                  <a:ln>
                    <a:noFill/>
                  </a:ln>
                  <a:solidFill>
                    <a:srgbClr val="FFFFCC"/>
                  </a:solidFill>
                  <a:effectLst/>
                  <a:latin typeface="Tahoma" pitchFamily="34" charset="0"/>
                </a:rPr>
                <a:t>С 24 ноября 199</a:t>
              </a: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rgbClr val="FFFFCC"/>
                  </a:solidFill>
                  <a:effectLst/>
                  <a:latin typeface="Tahoma" pitchFamily="34" charset="0"/>
                </a:rPr>
                <a:t>6</a:t>
              </a:r>
              <a:r>
                <a:rPr kumimoji="0" lang="ru-RU" sz="2800" b="1" i="0" u="none" strike="noStrike" cap="none" normalizeH="0" baseline="0" smtClean="0">
                  <a:ln>
                    <a:noFill/>
                  </a:ln>
                  <a:solidFill>
                    <a:srgbClr val="FFFFCC"/>
                  </a:solidFill>
                  <a:effectLst/>
                  <a:latin typeface="Tahoma" pitchFamily="34" charset="0"/>
                </a:rPr>
                <a:t>г. Национальное собрание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320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>
                <a:gamma/>
                <a:shade val="0"/>
                <a:invGamma/>
              </a:srgbClr>
            </a:gs>
            <a:gs pos="50000">
              <a:srgbClr val="FFFFCC"/>
            </a:gs>
            <a:gs pos="100000">
              <a:srgbClr val="FFFFCC">
                <a:gamma/>
                <a:shade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r>
              <a:rPr lang="ru-RU" b="1">
                <a:latin typeface="Garamond" pitchFamily="18" charset="0"/>
              </a:rPr>
              <a:t>Структура парламента</a:t>
            </a:r>
          </a:p>
        </p:txBody>
      </p:sp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250825" y="1196975"/>
            <a:ext cx="8686800" cy="5400675"/>
            <a:chOff x="-22" y="182"/>
            <a:chExt cx="5472" cy="3402"/>
          </a:xfrm>
        </p:grpSpPr>
        <p:cxnSp>
          <p:nvCxnSpPr>
            <p:cNvPr id="3076" name="_s3076"/>
            <p:cNvCxnSpPr>
              <a:cxnSpLocks noChangeShapeType="1"/>
              <a:stCxn id="7" idx="0"/>
              <a:endCxn id="6" idx="2"/>
            </p:cNvCxnSpPr>
            <p:nvPr/>
          </p:nvCxnSpPr>
          <p:spPr bwMode="auto">
            <a:xfrm rot="5400000" flipH="1">
              <a:off x="4054" y="1156"/>
              <a:ext cx="256" cy="31"/>
            </a:xfrm>
            <a:prstGeom prst="bentConnector3">
              <a:avLst>
                <a:gd name="adj1" fmla="val 28125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3077" name="_s3077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16200000" flipH="1" flipV="1">
              <a:off x="2373" y="-773"/>
              <a:ext cx="657" cy="2929"/>
            </a:xfrm>
            <a:prstGeom prst="bentConnector5">
              <a:avLst>
                <a:gd name="adj1" fmla="val -10958"/>
                <a:gd name="adj2" fmla="val 49676"/>
                <a:gd name="adj3" fmla="val 12191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3078" name="_s3078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982" y="1196"/>
              <a:ext cx="432" cy="79"/>
            </a:xfrm>
            <a:prstGeom prst="bentConnector3">
              <a:avLst>
                <a:gd name="adj1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3079" name="_s3079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607" y="1548"/>
              <a:ext cx="1158" cy="102"/>
            </a:xfrm>
            <a:prstGeom prst="bentConnector3">
              <a:avLst>
                <a:gd name="adj1" fmla="val 621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3" name="_s3080"/>
            <p:cNvSpPr>
              <a:spLocks noChangeArrowheads="1"/>
            </p:cNvSpPr>
            <p:nvPr/>
          </p:nvSpPr>
          <p:spPr bwMode="auto">
            <a:xfrm>
              <a:off x="-22" y="363"/>
              <a:ext cx="2517" cy="65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 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ahoma" pitchFamily="34" charset="0"/>
                </a:rPr>
                <a:t>Двухпалатный</a:t>
              </a:r>
            </a:p>
          </p:txBody>
        </p:sp>
        <p:sp>
          <p:nvSpPr>
            <p:cNvPr id="4" name="_s3081"/>
            <p:cNvSpPr>
              <a:spLocks noChangeArrowheads="1"/>
            </p:cNvSpPr>
            <p:nvPr/>
          </p:nvSpPr>
          <p:spPr bwMode="auto">
            <a:xfrm>
              <a:off x="23" y="2178"/>
              <a:ext cx="2223" cy="99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Нижняя палата</a:t>
              </a:r>
            </a:p>
          </p:txBody>
        </p:sp>
        <p:sp>
          <p:nvSpPr>
            <p:cNvPr id="5" name="_s3082"/>
            <p:cNvSpPr>
              <a:spLocks noChangeArrowheads="1"/>
            </p:cNvSpPr>
            <p:nvPr/>
          </p:nvSpPr>
          <p:spPr bwMode="auto">
            <a:xfrm>
              <a:off x="69" y="1452"/>
              <a:ext cx="2177" cy="59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9999">
                    <a:gamma/>
                    <a:shade val="0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Верхняя палата</a:t>
              </a:r>
            </a:p>
          </p:txBody>
        </p:sp>
        <p:sp>
          <p:nvSpPr>
            <p:cNvPr id="6" name="_s3083"/>
            <p:cNvSpPr>
              <a:spLocks noChangeArrowheads="1"/>
            </p:cNvSpPr>
            <p:nvPr/>
          </p:nvSpPr>
          <p:spPr bwMode="auto">
            <a:xfrm>
              <a:off x="2927" y="363"/>
              <a:ext cx="2478" cy="68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ahoma" pitchFamily="34" charset="0"/>
                </a:rPr>
                <a:t>Однопалатный</a:t>
              </a:r>
            </a:p>
          </p:txBody>
        </p:sp>
        <p:sp>
          <p:nvSpPr>
            <p:cNvPr id="7" name="_s3084"/>
            <p:cNvSpPr>
              <a:spLocks noChangeArrowheads="1"/>
            </p:cNvSpPr>
            <p:nvPr/>
          </p:nvSpPr>
          <p:spPr bwMode="auto">
            <a:xfrm>
              <a:off x="3154" y="1300"/>
              <a:ext cx="2086" cy="164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0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Депутаты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277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Способы формирования Парламента</a:t>
            </a:r>
            <a:endParaRPr lang="ru-RU" sz="36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Нижняя палата 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всегда формируется путём прямых выборов;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Верхняя палата 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формируется: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 принципу избрания (США, Польша и др.);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 принципу назначения главой государства (Канада, Иордания);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 принципу частичного избрания и частичного назначения (Бутан, Мьянма);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 принципу наследования (Великобритания)</a:t>
            </a:r>
            <a:endParaRPr lang="ru-RU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47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 algn="just">
              <a:buBlip>
                <a:blip r:embed="rId2"/>
              </a:buBlip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Верхняя палата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имеет более продолжительный срок полномочий (США – верхняя палата 6 лет, нижняя – 2 года; Франция 9 и 5 лет соответственно)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2"/>
              </a:buBlip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Верхнюю палату </a:t>
            </a:r>
            <a:r>
              <a:rPr lang="ru-RU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возрастной ценз более высокий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(в Японии, Индии – 30 лет; Бельгия – 40 лет). В Нижнюю палату практически во всех странах – 21 год.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2"/>
              </a:buBlip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количеству верхняя палата </a:t>
            </a:r>
            <a:r>
              <a:rPr lang="ru-RU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меньше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(Национальное собрание Франции состоит из 487 депутатов, а Сенат из 274).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Исключение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Великобритания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где верхнюю палату образует около 1200 наследственных лордов.</a:t>
            </a:r>
          </a:p>
        </p:txBody>
      </p:sp>
    </p:spTree>
    <p:extLst>
      <p:ext uri="{BB962C8B-B14F-4D97-AF65-F5344CB8AC3E}">
        <p14:creationId xmlns:p14="http://schemas.microsoft.com/office/powerpoint/2010/main" val="269661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ln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</a:rPr>
              <a:t>Функции Парламента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72816"/>
            <a:ext cx="8785100" cy="48962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2800" dirty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ь"/>
            </a:pPr>
            <a:r>
              <a:rPr lang="ru-RU" sz="2800" dirty="0"/>
              <a:t>Принятие законов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ь"/>
            </a:pPr>
            <a:r>
              <a:rPr lang="ru-RU" sz="2800" dirty="0"/>
              <a:t>Утверждение государственного бюджета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ь"/>
            </a:pPr>
            <a:r>
              <a:rPr lang="ru-RU" sz="2800" dirty="0"/>
              <a:t>Принятие отчёта Правительства о его выполнении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ь"/>
            </a:pPr>
            <a:r>
              <a:rPr lang="ru-RU" sz="2800" dirty="0"/>
              <a:t>Участие в формировании правительства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ь"/>
            </a:pPr>
            <a:r>
              <a:rPr lang="ru-RU" sz="2800" dirty="0"/>
              <a:t>Контроль за деятельностью Правительства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ь"/>
            </a:pPr>
            <a:r>
              <a:rPr lang="ru-RU" sz="2800" dirty="0"/>
              <a:t>Определение стратегии внутренней и внешней политики государства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1977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Business Plan">
  <a:themeElements>
    <a:clrScheme name="Business Plan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usiness Pl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4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1352</Words>
  <Application>Microsoft Office PowerPoint</Application>
  <PresentationFormat>Экран (4:3)</PresentationFormat>
  <Paragraphs>172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18</vt:i4>
      </vt:variant>
      <vt:variant>
        <vt:lpstr>Заголовки слайдов</vt:lpstr>
      </vt:variant>
      <vt:variant>
        <vt:i4>27</vt:i4>
      </vt:variant>
    </vt:vector>
  </HeadingPairs>
  <TitlesOfParts>
    <vt:vector size="45" baseType="lpstr">
      <vt:lpstr>Business Plan</vt:lpstr>
      <vt:lpstr>Кнопка</vt:lpstr>
      <vt:lpstr>Оформление по умолчанию</vt:lpstr>
      <vt:lpstr>1_Оформление по умолчанию</vt:lpstr>
      <vt:lpstr>Исполнительная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9_Оформление по умолчанию</vt:lpstr>
      <vt:lpstr>11_Оформление по умолчанию</vt:lpstr>
      <vt:lpstr>12_Оформление по умолчанию</vt:lpstr>
      <vt:lpstr>2_Текстура</vt:lpstr>
      <vt:lpstr>3_Текстура</vt:lpstr>
      <vt:lpstr>Текстура</vt:lpstr>
      <vt:lpstr>4_Текстура</vt:lpstr>
      <vt:lpstr>Тема 11. Особенности и значение государственной власти</vt:lpstr>
      <vt:lpstr>План изучения темы:</vt:lpstr>
      <vt:lpstr>«Ветви» государственной власти</vt:lpstr>
      <vt:lpstr>Законодательная власть</vt:lpstr>
      <vt:lpstr>Хронология  белорусского парламентаризма</vt:lpstr>
      <vt:lpstr>Структура парламента</vt:lpstr>
      <vt:lpstr>Способы формирования Парламента</vt:lpstr>
      <vt:lpstr>Презентация PowerPoint</vt:lpstr>
      <vt:lpstr>Функции Парламента</vt:lpstr>
      <vt:lpstr>Структура Национального собрания</vt:lpstr>
      <vt:lpstr>Национальное собрание Республики Беларусь</vt:lpstr>
      <vt:lpstr>Состав Палат Национального собрания</vt:lpstr>
      <vt:lpstr>Выдвижение депутата</vt:lpstr>
      <vt:lpstr>Компетенция Палаты представителей </vt:lpstr>
      <vt:lpstr>Комиссии Палаты представителей</vt:lpstr>
      <vt:lpstr>Совет Республики</vt:lpstr>
      <vt:lpstr>Структура Совета Республики</vt:lpstr>
      <vt:lpstr>Компетенция Совета республики</vt:lpstr>
      <vt:lpstr>Законодательная инициатива</vt:lpstr>
      <vt:lpstr>Президент Республики Беларусь</vt:lpstr>
      <vt:lpstr>Полномочия главы государства </vt:lpstr>
      <vt:lpstr>Исполнительная власть (Правительство)</vt:lpstr>
      <vt:lpstr>Полномочия правительства</vt:lpstr>
      <vt:lpstr>Презентация PowerPoint</vt:lpstr>
      <vt:lpstr>Полномочия местных Советов депутатов</vt:lpstr>
      <vt:lpstr>Судебная власть</vt:lpstr>
      <vt:lpstr>Классификация судов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Институты государственной власти</dc:title>
  <dc:creator>Андрей</dc:creator>
  <cp:lastModifiedBy>Гость</cp:lastModifiedBy>
  <cp:revision>39</cp:revision>
  <dcterms:created xsi:type="dcterms:W3CDTF">2013-03-22T17:30:13Z</dcterms:created>
  <dcterms:modified xsi:type="dcterms:W3CDTF">2023-01-09T12:52:42Z</dcterms:modified>
</cp:coreProperties>
</file>