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4660"/>
  </p:normalViewPr>
  <p:slideViewPr>
    <p:cSldViewPr>
      <p:cViewPr varScale="1">
        <p:scale>
          <a:sx n="69" d="100"/>
          <a:sy n="69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B2CD1-081A-412F-8CAD-CD8B838E455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3FFC4-0420-46FD-939B-4D0B3E51B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ru-RU" b="1" spc="100" smtClean="0">
                <a:ln w="180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Тема 2.8. СЕРВИСНАЯ </a:t>
            </a:r>
            <a:r>
              <a:rPr lang="ru-RU" b="1" spc="100" dirty="0" smtClean="0">
                <a:ln w="180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ЛОГИСТИКА</a:t>
            </a:r>
            <a:endParaRPr lang="ru-RU" b="1" spc="100" dirty="0">
              <a:ln w="180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3" name="Picture 3" descr="D:\ИНСТИТУТ\3 курс 6 сессия\логистика\auts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6"/>
            <a:ext cx="9144000" cy="542926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43998" cy="1285883"/>
          </a:xfrm>
        </p:spPr>
        <p:txBody>
          <a:bodyPr anchor="ctr">
            <a:normAutofit/>
          </a:bodyPr>
          <a:lstStyle/>
          <a:p>
            <a:pPr algn="ctr"/>
            <a:r>
              <a:rPr lang="ru-RU" sz="5400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показатели </a:t>
            </a:r>
            <a:r>
              <a:rPr lang="ru-RU" sz="5400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качества </a:t>
            </a:r>
            <a:r>
              <a:rPr lang="ru-RU" sz="5400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услуг</a:t>
            </a:r>
            <a:endParaRPr lang="ru-RU" sz="5400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285860"/>
            <a:ext cx="8572560" cy="4643470"/>
          </a:xfrm>
        </p:spPr>
        <p:txBody>
          <a:bodyPr anchor="ctr">
            <a:normAutofit/>
          </a:bodyPr>
          <a:lstStyle/>
          <a:p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надежность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выполнение услуги точно в срок. В общем случае под надежностью понимают свойство системы выполнять заданные функции, сохраняя свои характеристики в установленных пределах. Надежность поставщика услуги - это его способность соблюдать установленные договором сроки их производства;</a:t>
            </a:r>
          </a:p>
          <a:p>
            <a:pPr>
              <a:buFontTx/>
              <a:buChar char="-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доступность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желание персонала помочь клиенту, быстрота выполнения услуг в удобное для клиента время. Соблюдение требуемых сроков выполнения услуг зависит от времени исполнения заказа на услугу, которое включает: время оформления заказа и время производства услуги. Важное значение имеет бесперебойность выполнения заказов, т.е. способность фирмы выдерживать требуемые сроки исполнения заказа на услугу;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64360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компетентность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smtClean="0"/>
              <a:t>- наличие у персонала сервисной фирмы необходимых знаний и навыков, гарантирующих отсутствие риска для клиента;</a:t>
            </a:r>
            <a:br>
              <a:rPr lang="ru-RU" sz="2800" dirty="0" smtClean="0"/>
            </a:b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взаимопонимание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smtClean="0"/>
              <a:t>- искренний интерес к покупателю, знание его потребностей, гибкость выполнения заказов на услуги. Гибкость означает способность фирмы учитывать особые пожелания клиентов: изменение формы заказа, способа его передачи, отмена заказа, а также оперативное реагирование на жалобы клиентов;</a:t>
            </a:r>
            <a:br>
              <a:rPr lang="ru-RU" sz="2800" dirty="0" smtClean="0"/>
            </a:b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осязаемость </a:t>
            </a:r>
            <a:r>
              <a:rPr lang="ru-RU" sz="2800" dirty="0" smtClean="0"/>
              <a:t>- та физическая среда, в которой оказываются услуги (интерьер фирмы, оборудование, информационные материалы, внешний вид персонала и т.д.).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3"/>
            <a:ext cx="8501122" cy="785817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УРОВЕНЬ СЕРВИСА</a:t>
            </a:r>
            <a:endParaRPr lang="ru-RU" sz="4400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572560" cy="5643602"/>
          </a:xfrm>
        </p:spPr>
        <p:txBody>
          <a:bodyPr anchor="ctr">
            <a:normAutofit fontScale="92500" lnSpcReduction="10000"/>
          </a:bodyPr>
          <a:lstStyle/>
          <a:p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1.Базовый уровень сервиса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обслуживание, которое фирма должна обеспечить всем потребителям. Если фирма приняла заказ от потребителя, она обязана обслужить его на установленном базовом уровне. С другой стороны, допустимо и оправданно предложить потребителям повышенный уровень сервиса с соответствующей оплатой.</a:t>
            </a:r>
          </a:p>
          <a:p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2. Обслуживание, которое способствует деловым успехам партнеров.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Производители и потребители услуг совместно определяют требования к содержанию и качеству сервиса, объединяют усилия для достижения требуемого качества услуг, обмениваются информацией и тем самым облегчают друг другу ведение бизнеса.</a:t>
            </a:r>
          </a:p>
          <a:p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3. Концепция полного удовлетворения потребителей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(совершенное обслуживание, ноль дефектов) - избирательное обслуживание потребителей, приносящих значительную прибыль фирме, которая оправдывает высокие затраты на сервис. Внедрение концепции совершенного обслуживания потребителей требует длительного времени, длительных хозяйственных связей и высокой степени доверия между партнерами. Достижение такого уровня обслуживания ставит партнеров в более тесную зависимость друг от друга, поэтому необходим свободный обмен информацией, совместное прогнозирование будущей деятельности и т.д.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ИНСТИТУТ\3 курс 6 сессия\логистика\ehkspedirovanie-i-logistika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8358246" cy="5429288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635798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Логистический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сервис </a:t>
            </a:r>
            <a:r>
              <a:rPr lang="ru-RU" sz="2800" dirty="0"/>
              <a:t>— это совокупность нематериальных </a:t>
            </a:r>
            <a:r>
              <a:rPr lang="ru-RU" sz="2800" dirty="0" err="1"/>
              <a:t>логистических</a:t>
            </a:r>
            <a:r>
              <a:rPr lang="ru-RU" sz="2800" dirty="0"/>
              <a:t> операций, обеспечивающих максимальное удовлетворение спроса потребителей в процессе управления материальными, финансовыми и информационными потоками наиболее оптимальным (с точки зрения затрат) способом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Объектом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логистического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сервиса</a:t>
            </a:r>
            <a:r>
              <a:rPr lang="ru-RU" sz="2800" dirty="0"/>
              <a:t> являются предприятия производственной и непроизводственной сферы, население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b="1" dirty="0"/>
              <a:t> </a:t>
            </a:r>
            <a:r>
              <a:rPr lang="ru-RU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Цель сервисной логистики </a:t>
            </a:r>
            <a:r>
              <a:rPr lang="ru-RU" sz="2400" dirty="0"/>
              <a:t>– </a:t>
            </a:r>
            <a:r>
              <a:rPr lang="ru-RU" sz="2800" dirty="0"/>
              <a:t>управление потоками услуг </a:t>
            </a:r>
            <a:r>
              <a:rPr lang="ru-RU" sz="2800" dirty="0" smtClean="0"/>
              <a:t>                (</a:t>
            </a:r>
            <a:r>
              <a:rPr lang="ru-RU" sz="2800" dirty="0"/>
              <a:t>и связанные с ними материальными, информационными, финансовыми, кадровыми и др. потоками) для предоставления «внутренним» и «внешним» клиентам возможности получения услуг нужного объема и качества.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143932" cy="5715040"/>
          </a:xfrm>
        </p:spPr>
        <p:txBody>
          <a:bodyPr numCol="1" anchor="t">
            <a:normAutofit fontScale="90000"/>
          </a:bodyPr>
          <a:lstStyle/>
          <a:p>
            <a:pPr algn="ctr"/>
            <a:r>
              <a:rPr lang="ru-RU" sz="1800" b="0" dirty="0">
                <a:latin typeface="+mn-lt"/>
              </a:rPr>
              <a:t> </a:t>
            </a:r>
            <a:r>
              <a:rPr lang="ru-RU" sz="1800" b="0" dirty="0" smtClean="0">
                <a:latin typeface="+mn-lt"/>
              </a:rPr>
              <a:t>  - </a:t>
            </a:r>
            <a:r>
              <a:rPr lang="ru-RU" sz="1800" b="0" dirty="0">
                <a:latin typeface="+mn-lt"/>
              </a:rPr>
              <a:t>консультирование потенциальных покупателей перед приобретением ими изделий, позволяющее сделать правильный выбор;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подготовка покупателя к наиболее эффективной и безопасной эксплуатации приобретаемой техники;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передача необходимой технической документации, позволяющей соответствующим специалистам должным образом выполнять обслуживающие функции;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предпродажная подготовка изделия во избежание отказа в работе во время демонстрации потенциальному покупателю;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доставка изделия на место эксплуатации таким образом, чтобы свести к минимуму вероятность его повреждения в пути;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приведение изделия в рабочее состояние и демонстрация потребителю его в действии;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обеспечение полной готовности изделия к эксплуатации в течении всего срока нахождения его у потребителя; </a:t>
            </a:r>
            <a:r>
              <a:rPr lang="ru-RU" sz="1800" b="0" dirty="0" smtClean="0">
                <a:latin typeface="+mn-lt"/>
              </a:rPr>
              <a:t/>
            </a:r>
            <a:br>
              <a:rPr lang="ru-RU" sz="1800" b="0" dirty="0" smtClean="0">
                <a:latin typeface="+mn-lt"/>
              </a:rPr>
            </a:br>
            <a:r>
              <a:rPr lang="ru-RU" sz="1800" b="0" dirty="0">
                <a:latin typeface="+mn-lt"/>
              </a:rPr>
              <a:t/>
            </a:r>
            <a:br>
              <a:rPr lang="ru-RU" sz="1800" b="0" dirty="0">
                <a:latin typeface="+mn-lt"/>
              </a:rPr>
            </a:br>
            <a:r>
              <a:rPr lang="ru-RU" sz="1800" b="0" dirty="0">
                <a:latin typeface="+mn-lt"/>
              </a:rPr>
              <a:t>- оперативная поставка запасных частей.  </a:t>
            </a:r>
            <a:br>
              <a:rPr lang="ru-RU" sz="1800" b="0" dirty="0">
                <a:latin typeface="+mn-lt"/>
              </a:rPr>
            </a:br>
            <a:endParaRPr lang="ru-RU" sz="1800" b="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"/>
            <a:ext cx="8572560" cy="857231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ЗАДАЧИ</a:t>
            </a:r>
            <a:endParaRPr lang="ru-RU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3"/>
            <a:ext cx="8643997" cy="1071570"/>
          </a:xfrm>
        </p:spPr>
        <p:txBody>
          <a:bodyPr>
            <a:normAutofit/>
          </a:bodyPr>
          <a:lstStyle/>
          <a:p>
            <a:pPr algn="ctr"/>
            <a:r>
              <a:rPr lang="ru-RU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ВИДЫ ЛОГИСТИЧЕСКОГО СЕРВИСА</a:t>
            </a:r>
            <a:endParaRPr lang="ru-RU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928670"/>
            <a:ext cx="8643998" cy="5643601"/>
          </a:xfrm>
        </p:spPr>
        <p:txBody>
          <a:bodyPr numCol="1" anchor="t">
            <a:normAutofit lnSpcReduction="10000"/>
          </a:bodyPr>
          <a:lstStyle/>
          <a:p>
            <a:pPr algn="ctr"/>
            <a:r>
              <a:rPr lang="ru-RU" sz="3200" b="1" u="sng" dirty="0">
                <a:solidFill>
                  <a:schemeClr val="tx1"/>
                </a:solidFill>
              </a:rPr>
              <a:t>По времени осуществления</a:t>
            </a:r>
            <a:endParaRPr lang="ru-RU" sz="32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400" i="1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Предпродажные </a:t>
            </a:r>
            <a:r>
              <a:rPr lang="ru-RU" sz="2400" i="1" dirty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услуги </a:t>
            </a:r>
            <a:r>
              <a:rPr lang="ru-RU" sz="2400" dirty="0">
                <a:solidFill>
                  <a:schemeClr val="tx1"/>
                </a:solidFill>
              </a:rPr>
              <a:t>– работы по созданию </a:t>
            </a:r>
            <a:r>
              <a:rPr lang="ru-RU" sz="2400" dirty="0" err="1" smtClean="0">
                <a:solidFill>
                  <a:schemeClr val="tx1"/>
                </a:solidFill>
              </a:rPr>
              <a:t>логистического</a:t>
            </a:r>
            <a:r>
              <a:rPr lang="ru-RU" sz="2400" dirty="0" smtClean="0">
                <a:solidFill>
                  <a:schemeClr val="tx1"/>
                </a:solidFill>
              </a:rPr>
              <a:t> сервиса</a:t>
            </a:r>
            <a:r>
              <a:rPr lang="ru-RU" sz="2400" dirty="0">
                <a:solidFill>
                  <a:schemeClr val="tx1"/>
                </a:solidFill>
              </a:rPr>
              <a:t>, определение политики фирмы в сфере </a:t>
            </a:r>
            <a:r>
              <a:rPr lang="ru-RU" sz="2400" dirty="0" err="1">
                <a:solidFill>
                  <a:schemeClr val="tx1"/>
                </a:solidFill>
              </a:rPr>
              <a:t>логистического</a:t>
            </a:r>
            <a:r>
              <a:rPr lang="ru-RU" sz="2400" dirty="0">
                <a:solidFill>
                  <a:schemeClr val="tx1"/>
                </a:solidFill>
              </a:rPr>
              <a:t> сервиса, а также планирование объема реализации услуг; (в основном информационное обслуживание покупателей и подготовка товаров к продаже</a:t>
            </a:r>
            <a:r>
              <a:rPr lang="ru-RU" sz="2400" dirty="0" smtClean="0">
                <a:solidFill>
                  <a:schemeClr val="tx1"/>
                </a:solidFill>
              </a:rPr>
              <a:t>);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 Работы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по оказанию </a:t>
            </a:r>
            <a:r>
              <a:rPr lang="ru-RU" sz="2400" i="1" dirty="0" err="1">
                <a:solidFill>
                  <a:schemeClr val="accent5">
                    <a:lumMod val="75000"/>
                  </a:schemeClr>
                </a:solidFill>
              </a:rPr>
              <a:t>логистических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 услуг</a:t>
            </a:r>
            <a:r>
              <a:rPr lang="ru-RU" sz="2400" dirty="0">
                <a:solidFill>
                  <a:schemeClr val="tx1"/>
                </a:solidFill>
              </a:rPr>
              <a:t>, осуществляемые в процессе продажи товаров – предоставлении информации о движении товара, подбор ассортимента, упаковка, доставка;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Послепродажные</a:t>
            </a:r>
            <a:r>
              <a:rPr lang="ru-RU" sz="2400" i="1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– гарантия, обмен товаров, предоставление документации, обучение пользователей, реализация запчастей, обязательства по рассмотрению претензий покупателей и т.д.</a:t>
            </a:r>
          </a:p>
          <a:p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429684" cy="1428760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 СОДЕРЖАНИЮ РАБОТ</a:t>
            </a:r>
            <a:endParaRPr lang="ru-RU" sz="4400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857364"/>
            <a:ext cx="8358246" cy="4714907"/>
          </a:xfrm>
        </p:spPr>
        <p:txBody>
          <a:bodyPr anchor="t"/>
          <a:lstStyle/>
          <a:p>
            <a:pPr marL="514350" indent="-514350" algn="ctr"/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1. Жесткий 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</a:rPr>
              <a:t>сервис </a:t>
            </a:r>
            <a:r>
              <a:rPr lang="ru-RU" sz="2800" dirty="0">
                <a:solidFill>
                  <a:schemeClr val="tx1"/>
                </a:solidFill>
              </a:rPr>
              <a:t>– включает услуги, связанные с обеспечением трудоспособности, безотказности и согласованных параметров эксплуатации товара</a:t>
            </a:r>
            <a:r>
              <a:rPr lang="ru-RU" sz="2800" dirty="0" smtClean="0">
                <a:solidFill>
                  <a:schemeClr val="tx1"/>
                </a:solidFill>
              </a:rPr>
              <a:t>;</a:t>
            </a:r>
            <a:endParaRPr lang="ru-RU" sz="2800" dirty="0">
              <a:solidFill>
                <a:schemeClr val="tx1"/>
              </a:solidFill>
            </a:endParaRPr>
          </a:p>
          <a:p>
            <a:pPr algn="ctr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</a:rPr>
              <a:t>2. Мягкий сервис </a:t>
            </a:r>
            <a:r>
              <a:rPr lang="ru-RU" sz="2800" dirty="0">
                <a:solidFill>
                  <a:schemeClr val="tx1"/>
                </a:solidFill>
              </a:rPr>
              <a:t>– услуги, связанные с более эффективной эксплуатацией товара в конкретных условиях работы потребителя, а также расширением сферы его использования.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85728"/>
            <a:ext cx="7772400" cy="1357321"/>
          </a:xfrm>
        </p:spPr>
        <p:txBody>
          <a:bodyPr anchor="ctr">
            <a:normAutofit/>
          </a:bodyPr>
          <a:lstStyle/>
          <a:p>
            <a:pPr algn="ctr"/>
            <a:r>
              <a:rPr lang="ru-RU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 ОТНОШЕНИЮ К ПОТРЕБИТЕЛЮ</a:t>
            </a:r>
            <a:endParaRPr lang="ru-RU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1857365"/>
            <a:ext cx="7772400" cy="3714775"/>
          </a:xfrm>
        </p:spPr>
        <p:txBody>
          <a:bodyPr anchor="ctr"/>
          <a:lstStyle/>
          <a:p>
            <a:pPr algn="ctr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</a:rPr>
              <a:t>1.Прямой сервис </a:t>
            </a:r>
            <a:r>
              <a:rPr lang="ru-RU" sz="2800" dirty="0">
                <a:solidFill>
                  <a:schemeClr val="tx1"/>
                </a:solidFill>
              </a:rPr>
              <a:t>– включает услуги, направленные на непосредственно потребителя</a:t>
            </a:r>
            <a:r>
              <a:rPr lang="ru-RU" sz="2800" dirty="0" smtClean="0">
                <a:solidFill>
                  <a:schemeClr val="tx1"/>
                </a:solidFill>
              </a:rPr>
              <a:t>;</a:t>
            </a:r>
          </a:p>
          <a:p>
            <a:pPr algn="ctr"/>
            <a:endParaRPr lang="ru-RU" sz="2800" dirty="0">
              <a:solidFill>
                <a:schemeClr val="tx1"/>
              </a:solidFill>
            </a:endParaRPr>
          </a:p>
          <a:p>
            <a:pPr algn="ctr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</a:rPr>
              <a:t>2. Непрямой сервис </a:t>
            </a:r>
            <a:r>
              <a:rPr lang="ru-RU" sz="2800" dirty="0">
                <a:solidFill>
                  <a:schemeClr val="tx1"/>
                </a:solidFill>
              </a:rPr>
              <a:t>– услуги, которые непосредственно не касаются такого потребителя.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715436" cy="1285883"/>
          </a:xfrm>
        </p:spPr>
        <p:txBody>
          <a:bodyPr>
            <a:noAutofit/>
          </a:bodyPr>
          <a:lstStyle/>
          <a:p>
            <a:pPr algn="ctr"/>
            <a: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Этапы формирования системы </a:t>
            </a:r>
            <a:r>
              <a:rPr lang="ru-RU" cap="none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логистического</a:t>
            </a:r>
            <a: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 сервиса</a:t>
            </a:r>
            <a:b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</a:br>
            <a:endParaRPr lang="ru-RU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1500174"/>
            <a:ext cx="8429684" cy="5357826"/>
          </a:xfrm>
        </p:spPr>
        <p:txBody>
          <a:bodyPr anchor="t">
            <a:normAutofit/>
          </a:bodyPr>
          <a:lstStyle/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Сегментация </a:t>
            </a:r>
            <a:r>
              <a:rPr lang="ru-RU" dirty="0">
                <a:solidFill>
                  <a:schemeClr val="tx1"/>
                </a:solidFill>
              </a:rPr>
              <a:t>потребительского рынка, т.е. его разделение на </a:t>
            </a:r>
            <a:r>
              <a:rPr lang="ru-RU" dirty="0" smtClean="0">
                <a:solidFill>
                  <a:schemeClr val="tx1"/>
                </a:solidFill>
              </a:rPr>
              <a:t>конкретные группы </a:t>
            </a:r>
            <a:r>
              <a:rPr lang="ru-RU" dirty="0">
                <a:solidFill>
                  <a:schemeClr val="tx1"/>
                </a:solidFill>
              </a:rPr>
              <a:t>потребителей, для каждой из которых могут потребоваться определенные услуги в соответствии с особенностями </a:t>
            </a:r>
            <a:r>
              <a:rPr lang="ru-RU" dirty="0" smtClean="0">
                <a:solidFill>
                  <a:schemeClr val="tx1"/>
                </a:solidFill>
              </a:rPr>
              <a:t>потребления.</a:t>
            </a:r>
          </a:p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Определение </a:t>
            </a:r>
            <a:r>
              <a:rPr lang="ru-RU" dirty="0">
                <a:solidFill>
                  <a:schemeClr val="tx1"/>
                </a:solidFill>
              </a:rPr>
              <a:t>перечня наиболее значимых для покупателей </a:t>
            </a:r>
            <a:r>
              <a:rPr lang="ru-RU" dirty="0" smtClean="0">
                <a:solidFill>
                  <a:schemeClr val="tx1"/>
                </a:solidFill>
              </a:rPr>
              <a:t>услуг.</a:t>
            </a:r>
          </a:p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Ранжирование </a:t>
            </a:r>
            <a:r>
              <a:rPr lang="ru-RU" dirty="0">
                <a:solidFill>
                  <a:schemeClr val="tx1"/>
                </a:solidFill>
              </a:rPr>
              <a:t>(упорядочение) услуг, входящих в составленный перечень, по значимости для покупателей, сосредоточение внимания на наиболее значимых </a:t>
            </a:r>
            <a:r>
              <a:rPr lang="ru-RU" dirty="0" smtClean="0">
                <a:solidFill>
                  <a:schemeClr val="tx1"/>
                </a:solidFill>
              </a:rPr>
              <a:t>услугах.</a:t>
            </a:r>
          </a:p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Определение </a:t>
            </a:r>
            <a:r>
              <a:rPr lang="ru-RU" dirty="0">
                <a:solidFill>
                  <a:schemeClr val="tx1"/>
                </a:solidFill>
              </a:rPr>
              <a:t>стандартов услуг для отдельных сегментов </a:t>
            </a:r>
            <a:r>
              <a:rPr lang="ru-RU" dirty="0" smtClean="0">
                <a:solidFill>
                  <a:schemeClr val="tx1"/>
                </a:solidFill>
              </a:rPr>
              <a:t>рынка.</a:t>
            </a:r>
          </a:p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Оценка </a:t>
            </a:r>
            <a:r>
              <a:rPr lang="ru-RU" dirty="0">
                <a:solidFill>
                  <a:schemeClr val="tx1"/>
                </a:solidFill>
              </a:rPr>
              <a:t>оказываемых услуг, установление взаимосвязи между уровнем сервиса и стоимостью оказываемых услуг, определение уровня сервиса, необходимого для обеспечения </a:t>
            </a:r>
            <a:r>
              <a:rPr lang="ru-RU" dirty="0" err="1">
                <a:solidFill>
                  <a:schemeClr val="tx1"/>
                </a:solidFill>
              </a:rPr>
              <a:t>конкурентоспособно-сти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компании.</a:t>
            </a:r>
          </a:p>
          <a:p>
            <a:pPr marL="457200" lvl="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Установление </a:t>
            </a:r>
            <a:r>
              <a:rPr lang="ru-RU" dirty="0">
                <a:solidFill>
                  <a:schemeClr val="tx1"/>
                </a:solidFill>
              </a:rPr>
              <a:t>обратной связи с покупателями для обеспечения соответствия услуг потребностям покупателей.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59" cy="1571636"/>
          </a:xfrm>
        </p:spPr>
        <p:txBody>
          <a:bodyPr anchor="t">
            <a:noAutofit/>
          </a:bodyPr>
          <a:lstStyle/>
          <a:p>
            <a:pPr algn="ctr"/>
            <a: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Услуги предоставляемые в сервисной логистике имеют свои особенности: </a:t>
            </a:r>
            <a:b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643050"/>
            <a:ext cx="8786874" cy="5000659"/>
          </a:xfrm>
        </p:spPr>
        <p:txBody>
          <a:bodyPr anchor="ctr">
            <a:normAutofit/>
          </a:bodyPr>
          <a:lstStyle/>
          <a:p>
            <a:pPr lvl="0"/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1. Неосязаемость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услуг.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900" dirty="0">
                <a:solidFill>
                  <a:schemeClr val="tx1"/>
                </a:solidFill>
              </a:rPr>
              <a:t>Услуга не может быть продемонстрирована покупателю до момента ее оказания;</a:t>
            </a:r>
          </a:p>
          <a:p>
            <a:pPr lvl="0"/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2. Неотделимость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от производства.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900" dirty="0">
                <a:solidFill>
                  <a:schemeClr val="tx1"/>
                </a:solidFill>
              </a:rPr>
              <a:t>Материальные товары сначала производят, после чего их хранят, затем продают и, наконец, потребляют. В отличие от них услуги сначала продают, а лишь затем производят и потребляют, причем процесс производства и потребления совпадает во времени;</a:t>
            </a:r>
          </a:p>
          <a:p>
            <a:pPr lvl="0"/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3. Непостоянство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качества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1900" dirty="0">
                <a:solidFill>
                  <a:schemeClr val="tx1"/>
                </a:solidFill>
              </a:rPr>
              <a:t>Поскольку процесс производства и потребления услуги неразрывен и связан с участием в нем людей, имеется значительный риск непостоянства качества. Качество услуги трудно поддается контролю. Например, магазин имеет репутацию предприятия, предлагающего высокий уровень сервиса, однако один из продавцов может быть раздраженным, утомленным и в связи с этим плохо обслужить покупателя, что сформирует у последнего достаточно стойкое отрицательное отношение к фирме в целом;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572164"/>
          </a:xfrm>
        </p:spPr>
        <p:txBody>
          <a:bodyPr anchor="ctr">
            <a:normAutofit fontScale="90000"/>
          </a:bodyPr>
          <a:lstStyle/>
          <a:p>
            <a:pPr lvl="0" algn="l"/>
            <a:r>
              <a:rPr lang="ru-RU" sz="2700" i="1" dirty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ru-RU" sz="2700" i="1" dirty="0" smtClean="0">
                <a:solidFill>
                  <a:schemeClr val="accent5">
                    <a:lumMod val="75000"/>
                  </a:schemeClr>
                </a:solidFill>
              </a:rPr>
              <a:t>. Недолговечность.</a:t>
            </a:r>
            <a:r>
              <a:rPr lang="ru-RU" sz="27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Услугу нельзя хранить с целью последующей продажи или использования. Например, покупательские потоки значительно колеблются по часам торговли, дням недели. Их можно регулировать лишь частично, например, при помощи цен (скидки, предоставляемые в часы или дни наименьших покупательских потоков);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700" i="1" dirty="0">
                <a:solidFill>
                  <a:schemeClr val="accent5">
                    <a:lumMod val="75000"/>
                  </a:schemeClr>
                </a:solidFill>
              </a:rPr>
              <a:t>5</a:t>
            </a:r>
            <a:r>
              <a:rPr lang="ru-RU" sz="2700" i="1" dirty="0" smtClean="0">
                <a:solidFill>
                  <a:schemeClr val="accent5">
                    <a:lumMod val="75000"/>
                  </a:schemeClr>
                </a:solidFill>
              </a:rPr>
              <a:t>. Отсутствие владения</a:t>
            </a:r>
            <a:r>
              <a:rPr lang="ru-RU" sz="2700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2400" dirty="0" smtClean="0">
                <a:solidFill>
                  <a:schemeClr val="tx1"/>
                </a:solidFill>
              </a:rPr>
              <a:t>При покупке материальных товаров покупатели получают личный доступ к использованию продукта, т.е. владеют им, а при желании могут продать его. Покупатель услуги потребляет ее в момент производства, поэтому период владения выделить, как правило, невозможно.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785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Тема 2.8. СЕРВИСНАЯ ЛОГИСТИКА</vt:lpstr>
      <vt:lpstr> Логистический сервис — это совокупность нематериальных логистических операций, обеспечивающих максимальное удовлетворение спроса потребителей в процессе управления материальными, финансовыми и информационными потоками наиболее оптимальным (с точки зрения затрат) способом.  Объектом логистического сервиса являются предприятия производственной и непроизводственной сферы, население.   Цель сервисной логистики – управление потоками услуг                 (и связанные с ними материальными, информационными, финансовыми, кадровыми и др. потоками) для предоставления «внутренним» и «внешним» клиентам возможности получения услуг нужного объема и качества.  </vt:lpstr>
      <vt:lpstr>   - консультирование потенциальных покупателей перед приобретением ими изделий, позволяющее сделать правильный выбор;   - подготовка покупателя к наиболее эффективной и безопасной эксплуатации приобретаемой техники;   - передача необходимой технической документации, позволяющей соответствующим специалистам должным образом выполнять обслуживающие функции;   - предпродажная подготовка изделия во избежание отказа в работе во время демонстрации потенциальному покупателю;   - доставка изделия на место эксплуатации таким образом, чтобы свести к минимуму вероятность его повреждения в пути;   - приведение изделия в рабочее состояние и демонстрация потребителю его в действии;   - обеспечение полной готовности изделия к эксплуатации в течении всего срока нахождения его у потребителя;   - оперативная поставка запасных частей.   </vt:lpstr>
      <vt:lpstr>ВИДЫ ЛОГИСТИЧЕСКОГО СЕРВИСА</vt:lpstr>
      <vt:lpstr>ПО СОДЕРЖАНИЮ РАБОТ</vt:lpstr>
      <vt:lpstr>ПО ОТНОШЕНИЮ К ПОТРЕБИТЕЛЮ</vt:lpstr>
      <vt:lpstr>Этапы формирования системы логистического сервиса </vt:lpstr>
      <vt:lpstr>Услуги предоставляемые в сервисной логистике имеют свои особенности:  </vt:lpstr>
      <vt:lpstr>4. Недолговечность. Услугу нельзя хранить с целью последующей продажи или использования. Например, покупательские потоки значительно колеблются по часам торговли, дням недели. Их можно регулировать лишь частично, например, при помощи цен (скидки, предоставляемые в часы или дни наименьших покупательских потоков);  5. Отсутствие владения. При покупке материальных товаров покупатели получают личный доступ к использованию продукта, т.е. владеют им, а при желании могут продать его. Покупатель услуги потребляет ее в момент производства, поэтому период владения выделить, как правило, невозможно. </vt:lpstr>
      <vt:lpstr>показатели качества услуг</vt:lpstr>
      <vt:lpstr>- компетентность - наличие у персонала сервисной фирмы необходимых знаний и навыков, гарантирующих отсутствие риска для клиента; - взаимопонимание - искренний интерес к покупателю, знание его потребностей, гибкость выполнения заказов на услуги. Гибкость означает способность фирмы учитывать особые пожелания клиентов: изменение формы заказа, способа его передачи, отмена заказа, а также оперативное реагирование на жалобы клиентов; - осязаемость - та физическая среда, в которой оказываются услуги (интерьер фирмы, оборудование, информационные материалы, внешний вид персонала и т.д.). </vt:lpstr>
      <vt:lpstr>УРОВЕНЬ СЕРВИСА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СЕРВИСНАЯ ЛОГИСТИКА</dc:title>
  <dc:creator>Кирилл</dc:creator>
  <cp:lastModifiedBy>User</cp:lastModifiedBy>
  <cp:revision>17</cp:revision>
  <dcterms:created xsi:type="dcterms:W3CDTF">2014-02-26T23:06:22Z</dcterms:created>
  <dcterms:modified xsi:type="dcterms:W3CDTF">2023-01-09T08:13:25Z</dcterms:modified>
</cp:coreProperties>
</file>