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75" r:id="rId2"/>
    <p:sldId id="305" r:id="rId3"/>
    <p:sldId id="273" r:id="rId4"/>
    <p:sldId id="298" r:id="rId5"/>
    <p:sldId id="407" r:id="rId6"/>
    <p:sldId id="303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993" autoAdjust="0"/>
  </p:normalViewPr>
  <p:slideViewPr>
    <p:cSldViewPr snapToGrid="0" snapToObjects="1">
      <p:cViewPr varScale="1">
        <p:scale>
          <a:sx n="74" d="100"/>
          <a:sy n="74" d="100"/>
        </p:scale>
        <p:origin x="576" y="54"/>
      </p:cViewPr>
      <p:guideLst/>
    </p:cSldViewPr>
  </p:slideViewPr>
  <p:outlineViewPr>
    <p:cViewPr>
      <p:scale>
        <a:sx n="33" d="100"/>
        <a:sy n="33" d="100"/>
      </p:scale>
      <p:origin x="0" y="-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24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2F17359-000A-9044-B834-9FBD0018D5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98B882-BA21-D947-B59A-B375F7B018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7F18E22-AF00-4597-BE3A-61B9B423DB3D}" type="datetime1">
              <a:rPr lang="ru-RU" smtClean="0"/>
              <a:t>09.01.2023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219AD5B-1A75-1A4A-8459-A96AB79E9D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C49C6818-84EB-2D43-AA44-FC64C4595B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B28A1AC-D174-D44D-BB31-612041F19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1703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C93BA-DBD4-4FBF-A070-CA8C28EF06CD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Щелкните, чтобы изменить стили текста образца слайда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B0214-C026-441D-B889-13A84B2F63E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9226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B0214-C026-441D-B889-13A84B2F63E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679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B0214-C026-441D-B889-13A84B2F63E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443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B0214-C026-441D-B889-13A84B2F63E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69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B0214-C026-441D-B889-13A84B2F63E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80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B0214-C026-441D-B889-13A84B2F63E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955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 и содержание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946" y="0"/>
            <a:ext cx="6098946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 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r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D7A90A1-A930-7E45-A0C6-7B528BC17B68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8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215342"/>
            <a:ext cx="5822209" cy="4427316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1B97752-63E3-7E41-86AA-8084AC3E48D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11" name="Заголовок 1">
            <a:extLst>
              <a:ext uri="{FF2B5EF4-FFF2-40B4-BE49-F238E27FC236}">
                <a16:creationId xmlns:a16="http://schemas.microsoft.com/office/drawing/2014/main" id="{B45521CA-473D-274E-A252-50E49A3E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r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71328B3-338C-BB43-A9F5-AACCE2E54E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69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28264"/>
            <a:ext cx="5822209" cy="4427316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1B97752-63E3-7E41-86AA-8084AC3E48D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4498670"/>
            <a:ext cx="4179375" cy="356462"/>
          </a:xfrm>
        </p:spPr>
        <p:txBody>
          <a:bodyPr lIns="0" rIns="0" rtlCol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11" name="Заголовок 1">
            <a:extLst>
              <a:ext uri="{FF2B5EF4-FFF2-40B4-BE49-F238E27FC236}">
                <a16:creationId xmlns:a16="http://schemas.microsoft.com/office/drawing/2014/main" id="{B45521CA-473D-274E-A252-50E49A3E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1928264"/>
            <a:ext cx="4179376" cy="2387600"/>
          </a:xfrm>
        </p:spPr>
        <p:txBody>
          <a:bodyPr lIns="0" rIns="0" rtlCol="0" anchor="b">
            <a:normAutofit/>
          </a:bodyPr>
          <a:lstStyle>
            <a:lvl1pPr algn="r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327254B-5501-7248-A89F-42912B5A8BD2}"/>
              </a:ext>
            </a:extLst>
          </p:cNvPr>
          <p:cNvCxnSpPr>
            <a:cxnSpLocks/>
          </p:cNvCxnSpPr>
          <p:nvPr userDrawn="1"/>
        </p:nvCxnSpPr>
        <p:spPr>
          <a:xfrm>
            <a:off x="0" y="1405468"/>
            <a:ext cx="1219200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005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_4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1" descr="Женщина на планшете ">
            <a:extLst>
              <a:ext uri="{FF2B5EF4-FFF2-40B4-BE49-F238E27FC236}">
                <a16:creationId xmlns:a16="http://schemas.microsoft.com/office/drawing/2014/main" id="{79F82B97-E9C9-C740-AE3A-A0BB4822DD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4487" y="0"/>
            <a:ext cx="11067514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24487" y="-1"/>
            <a:ext cx="11067514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 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C4B436F-A511-A141-900B-BA20A19A1BCE}"/>
              </a:ext>
            </a:extLst>
          </p:cNvPr>
          <p:cNvCxnSpPr>
            <a:cxnSpLocks/>
          </p:cNvCxnSpPr>
          <p:nvPr userDrawn="1"/>
        </p:nvCxnSpPr>
        <p:spPr>
          <a:xfrm>
            <a:off x="1124487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087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1" descr="Женщина на планшете ">
            <a:extLst>
              <a:ext uri="{FF2B5EF4-FFF2-40B4-BE49-F238E27FC236}">
                <a16:creationId xmlns:a16="http://schemas.microsoft.com/office/drawing/2014/main" id="{79F82B97-E9C9-C740-AE3A-A0BB4822DD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 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A57CAA2-2658-B441-A787-4B54C65D3BF1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238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одержание с / Подпись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/>
          <p:cNvSpPr>
            <a:spLocks noGrp="1"/>
          </p:cNvSpPr>
          <p:nvPr>
            <p:ph type="pic" sz="quarter" idx="10" hasCustomPrompt="1"/>
          </p:nvPr>
        </p:nvSpPr>
        <p:spPr>
          <a:xfrm>
            <a:off x="1524000" y="3482977"/>
            <a:ext cx="10668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38806" y="339644"/>
            <a:ext cx="5014993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9644"/>
            <a:ext cx="4179376" cy="2806512"/>
          </a:xfrm>
        </p:spPr>
        <p:txBody>
          <a:bodyPr lIns="0" rIns="0" rtlCol="0" anchor="ctr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2E583C8-CCA8-BB4A-B8AA-4ED85B62E67F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665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с / Подпись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82977"/>
            <a:ext cx="10668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35662" y="339644"/>
            <a:ext cx="5014993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856" y="339644"/>
            <a:ext cx="4179376" cy="2806512"/>
          </a:xfrm>
        </p:spPr>
        <p:txBody>
          <a:bodyPr lIns="0" rIns="0" rtlCol="0" anchor="ctr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C8C2B99-ED08-1F48-BE5D-40E40D09C7B7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87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с / Подпись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/>
          <p:cNvSpPr>
            <a:spLocks noGrp="1"/>
          </p:cNvSpPr>
          <p:nvPr>
            <p:ph type="pic" sz="quarter" idx="10" hasCustomPrompt="1"/>
          </p:nvPr>
        </p:nvSpPr>
        <p:spPr>
          <a:xfrm>
            <a:off x="608843" y="3482977"/>
            <a:ext cx="10961177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9B33817-49F3-B440-A271-466603AE1964}"/>
              </a:ext>
            </a:extLst>
          </p:cNvPr>
          <p:cNvCxnSpPr>
            <a:cxnSpLocks/>
          </p:cNvCxnSpPr>
          <p:nvPr userDrawn="1"/>
        </p:nvCxnSpPr>
        <p:spPr>
          <a:xfrm>
            <a:off x="0" y="421214"/>
            <a:ext cx="1219200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2">
            <a:extLst>
              <a:ext uri="{FF2B5EF4-FFF2-40B4-BE49-F238E27FC236}">
                <a16:creationId xmlns:a16="http://schemas.microsoft.com/office/drawing/2014/main" id="{8576316B-7498-2E42-9B52-88BF1C9DF40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67465" y="568512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451775DA-49A0-2F4D-9F21-5D20DA6BA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844" y="568512"/>
            <a:ext cx="4179376" cy="2806512"/>
          </a:xfrm>
        </p:spPr>
        <p:txBody>
          <a:bodyPr lIns="0" rIns="0" rtlCol="0" anchor="ctr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96456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с / Подпись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40C0F668-C1BA-A349-A542-9E54E73E8178}"/>
              </a:ext>
            </a:extLst>
          </p:cNvPr>
          <p:cNvCxnSpPr>
            <a:cxnSpLocks/>
          </p:cNvCxnSpPr>
          <p:nvPr userDrawn="1"/>
        </p:nvCxnSpPr>
        <p:spPr>
          <a:xfrm>
            <a:off x="4961621" y="339644"/>
            <a:ext cx="0" cy="2806512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Текст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339644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339644"/>
            <a:ext cx="4179376" cy="2806512"/>
          </a:xfrm>
        </p:spPr>
        <p:txBody>
          <a:bodyPr lIns="0" rIns="0" rtlCol="0" anchor="ctr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80326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с / Подпись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568512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568512"/>
            <a:ext cx="4179376" cy="2806512"/>
          </a:xfrm>
        </p:spPr>
        <p:txBody>
          <a:bodyPr lIns="0" rIns="0" rtlCol="0" anchor="ctr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16414763-7D4F-994A-AAA9-7DC46C19D816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706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297685-73CC-42D2-9D06-274AC7253F7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бъект 2">
            <a:extLst>
              <a:ext uri="{FF2B5EF4-FFF2-40B4-BE49-F238E27FC236}">
                <a16:creationId xmlns:a16="http://schemas.microsoft.com/office/drawing/2014/main" id="{11B2D7F8-9505-6148-BEA2-27C4290FF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627321" y="2330824"/>
            <a:ext cx="4693727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A9ADB053-F5D5-D34D-B6E3-A8AB7297F1F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67963" y="2330824"/>
            <a:ext cx="4693727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id="{B75E12F7-C53F-EB47-8D86-3CE7D6B2A8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27322" y="1468740"/>
            <a:ext cx="4672156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id="{0C3895DE-E9F7-5A41-91A4-BC8DE509CFF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067963" y="1468740"/>
            <a:ext cx="4695165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342073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езентация 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3055" y="0"/>
            <a:ext cx="6098946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9525627-537D-D740-918D-FD8895672A9F}"/>
              </a:ext>
            </a:extLst>
          </p:cNvPr>
          <p:cNvCxnSpPr>
            <a:cxnSpLocks/>
          </p:cNvCxnSpPr>
          <p:nvPr userDrawn="1"/>
        </p:nvCxnSpPr>
        <p:spPr>
          <a:xfrm>
            <a:off x="0" y="1720312"/>
            <a:ext cx="609305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142492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5A342B-2ABE-428D-AA56-B5C03A21032D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34369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бъект 2">
            <a:extLst>
              <a:ext uri="{FF2B5EF4-FFF2-40B4-BE49-F238E27FC236}">
                <a16:creationId xmlns:a16="http://schemas.microsoft.com/office/drawing/2014/main" id="{11B2D7F8-9505-6148-BEA2-27C4290FF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92623" y="2330824"/>
            <a:ext cx="4693727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A9ADB053-F5D5-D34D-B6E3-A8AB7297F1F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833265" y="2330824"/>
            <a:ext cx="4693727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id="{B75E12F7-C53F-EB47-8D86-3CE7D6B2A8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2624" y="1468740"/>
            <a:ext cx="4672156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id="{0C3895DE-E9F7-5A41-91A4-BC8DE509CFF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833265" y="1468740"/>
            <a:ext cx="4695165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E28CCA37-00BD-0A43-8647-67DD0510A7E3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196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140E08-9972-40DA-B28C-7B1B49726E04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9CD5966-5C30-E943-A71E-F48460A37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CF969977-F5DB-3A45-9E9E-556F0938C05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92623" y="2330824"/>
            <a:ext cx="5181600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Объект 3">
            <a:extLst>
              <a:ext uri="{FF2B5EF4-FFF2-40B4-BE49-F238E27FC236}">
                <a16:creationId xmlns:a16="http://schemas.microsoft.com/office/drawing/2014/main" id="{36D6BBCB-7852-8449-BC02-C5471A775B2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330824"/>
            <a:ext cx="5181600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725055FA-EC63-034E-B383-78552FAEA37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2623" y="1468740"/>
            <a:ext cx="5157787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4">
            <a:extLst>
              <a:ext uri="{FF2B5EF4-FFF2-40B4-BE49-F238E27FC236}">
                <a16:creationId xmlns:a16="http://schemas.microsoft.com/office/drawing/2014/main" id="{163F1262-F0B7-5B4F-A1EE-7A2D9835E6E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468740"/>
            <a:ext cx="5183188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5F5877A-6F1B-5C4C-8792-78CDE344D0E0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816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5">
            <a:extLst>
              <a:ext uri="{FF2B5EF4-FFF2-40B4-BE49-F238E27FC236}">
                <a16:creationId xmlns:a16="http://schemas.microsoft.com/office/drawing/2014/main" id="{C5233AE2-5078-C34D-8EAD-6F7B344F52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4699EEF-FB75-1A46-B6B6-39CCF65A9EA4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228BF9-229A-4E0C-85E4-D0B644D756D3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9CD5966-5C30-E943-A71E-F48460A37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CF969977-F5DB-3A45-9E9E-556F0938C05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92623" y="2330824"/>
            <a:ext cx="5181600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Объект 3">
            <a:extLst>
              <a:ext uri="{FF2B5EF4-FFF2-40B4-BE49-F238E27FC236}">
                <a16:creationId xmlns:a16="http://schemas.microsoft.com/office/drawing/2014/main" id="{36D6BBCB-7852-8449-BC02-C5471A775B2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330824"/>
            <a:ext cx="5181600" cy="384613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725055FA-EC63-034E-B383-78552FAEA37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2623" y="1468740"/>
            <a:ext cx="5157787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4">
            <a:extLst>
              <a:ext uri="{FF2B5EF4-FFF2-40B4-BE49-F238E27FC236}">
                <a16:creationId xmlns:a16="http://schemas.microsoft.com/office/drawing/2014/main" id="{163F1262-F0B7-5B4F-A1EE-7A2D9835E6E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468740"/>
            <a:ext cx="5183188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5F5877A-6F1B-5C4C-8792-78CDE344D0E0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969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392623" y="588936"/>
            <a:ext cx="11432584" cy="5976637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C41291C-383F-CF4B-AB8E-2B40741A62AF}"/>
              </a:ext>
            </a:extLst>
          </p:cNvPr>
          <p:cNvCxnSpPr>
            <a:cxnSpLocks/>
          </p:cNvCxnSpPr>
          <p:nvPr userDrawn="1"/>
        </p:nvCxnSpPr>
        <p:spPr>
          <a:xfrm>
            <a:off x="0" y="292426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C5937-11C0-4E5A-867C-7AB68EA53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71957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392623" y="292426"/>
            <a:ext cx="10219457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516C013-C8E5-B44C-B6D6-DE71D0CC52C4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2D069-321B-434C-BB63-530EE51B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121835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4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1134319" y="0"/>
            <a:ext cx="1105768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CA0415B-CCA3-7142-BDAA-6DAC63FB634C}"/>
              </a:ext>
            </a:extLst>
          </p:cNvPr>
          <p:cNvCxnSpPr>
            <a:cxnSpLocks/>
          </p:cNvCxnSpPr>
          <p:nvPr userDrawn="1"/>
        </p:nvCxnSpPr>
        <p:spPr>
          <a:xfrm>
            <a:off x="1124487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40D77-4CF4-4BFB-9FFB-8C9746D3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2492647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3A34E77-65E8-214A-93DD-907ECB950F42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15D6B-DF62-4A31-87F3-2084A6C59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478934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345AF2-4042-48E7-9098-DD4902B1EA24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Рисунок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93359" y="1"/>
            <a:ext cx="5198641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4890577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5581" y="1507066"/>
            <a:ext cx="4890578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B907ACF-A34F-FE4A-8511-B7FE12F69496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2570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69165F-BD3D-460D-860F-0F74E84DDA0E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Рисунок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5198641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11877" y="339645"/>
            <a:ext cx="4890577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08797" y="1507066"/>
            <a:ext cx="4890578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4037ED-B73E-2946-8FAC-2803EA71C585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2672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ontent_4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4319" y="1"/>
            <a:ext cx="11057681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98C656-0642-492C-8F5E-43972F54B1FB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4890577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5581" y="1507066"/>
            <a:ext cx="4890578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B907ACF-A34F-FE4A-8511-B7FE12F69496}"/>
              </a:ext>
            </a:extLst>
          </p:cNvPr>
          <p:cNvCxnSpPr>
            <a:cxnSpLocks/>
          </p:cNvCxnSpPr>
          <p:nvPr userDrawn="1"/>
        </p:nvCxnSpPr>
        <p:spPr>
          <a:xfrm>
            <a:off x="1124487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39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езентация Title_4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34319" y="0"/>
            <a:ext cx="11057681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9525627-537D-D740-918D-FD8895672A9F}"/>
              </a:ext>
            </a:extLst>
          </p:cNvPr>
          <p:cNvCxnSpPr>
            <a:cxnSpLocks/>
          </p:cNvCxnSpPr>
          <p:nvPr userDrawn="1"/>
        </p:nvCxnSpPr>
        <p:spPr>
          <a:xfrm>
            <a:off x="1124487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75684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onten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2000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6709B5-7994-4D0F-97A2-8C54659974B1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69E9592-D634-1947-B3FB-EB3B7F16FF28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6D456EAF-F3B8-AF4A-90FF-4B0693C56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4890577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F7FB4ADF-1B3E-A442-B2C9-518CBE7637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4" y="1507066"/>
            <a:ext cx="4890578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489966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Изображение и Cap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5445942" y="292426"/>
            <a:ext cx="6297515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5581" y="4418889"/>
            <a:ext cx="3289100" cy="637507"/>
          </a:xfrm>
        </p:spPr>
        <p:txBody>
          <a:bodyPr lIns="0" rIns="0" rtlCol="0" anchor="b">
            <a:noAutofit/>
          </a:bodyPr>
          <a:lstStyle>
            <a:lvl1pPr algn="l">
              <a:defRPr sz="40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ЗАГОЛОВОК </a:t>
            </a:r>
            <a:br>
              <a:rPr lang="ru-RU" noProof="0"/>
            </a:br>
            <a:r>
              <a:rPr lang="ru-RU" noProof="0"/>
              <a:t>МОЖНО РАЗМЕСТИТЬ ЗДЕСЬ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5582" y="5080791"/>
            <a:ext cx="3289100" cy="14847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76AC280-5A8D-B048-BECC-9C306F32508F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6764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ap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346059" y="292426"/>
            <a:ext cx="6297515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3354" y="4418889"/>
            <a:ext cx="3289100" cy="637507"/>
          </a:xfrm>
        </p:spPr>
        <p:txBody>
          <a:bodyPr lIns="0" rIns="0" rtlCol="0" anchor="b">
            <a:noAutofit/>
          </a:bodyPr>
          <a:lstStyle>
            <a:lvl1pPr algn="l">
              <a:defRPr sz="40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ЗАГОЛОВОК </a:t>
            </a:r>
            <a:br>
              <a:rPr lang="ru-RU" noProof="0"/>
            </a:br>
            <a:r>
              <a:rPr lang="ru-RU" noProof="0"/>
              <a:t>МОЖНО РАЗМЕСТИТЬ ЗДЕСЬ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3355" y="5080791"/>
            <a:ext cx="3289100" cy="14847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39C4094-208E-7E4A-848A-F76A1573073A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3550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aptio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5445942" y="292426"/>
            <a:ext cx="6297515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4418889"/>
            <a:ext cx="4609683" cy="637507"/>
          </a:xfrm>
        </p:spPr>
        <p:txBody>
          <a:bodyPr lIns="0" rIns="0" rtlCol="0" anchor="b">
            <a:noAutofit/>
          </a:bodyPr>
          <a:lstStyle>
            <a:lvl1pPr algn="l">
              <a:defRPr sz="40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МОЖНО РАЗМЕСТИТЬ ЗДЕСЬ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2" y="5080791"/>
            <a:ext cx="4609683" cy="14847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BE71BC7-72EE-294C-9A39-61A77EE295A0}"/>
              </a:ext>
            </a:extLst>
          </p:cNvPr>
          <p:cNvCxnSpPr>
            <a:cxnSpLocks/>
          </p:cNvCxnSpPr>
          <p:nvPr userDrawn="1"/>
        </p:nvCxnSpPr>
        <p:spPr>
          <a:xfrm>
            <a:off x="392623" y="5080791"/>
            <a:ext cx="4609683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7384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ap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5581" y="4418889"/>
            <a:ext cx="3289100" cy="637507"/>
          </a:xfrm>
        </p:spPr>
        <p:txBody>
          <a:bodyPr lIns="0" rIns="0" rtlCol="0" anchor="b">
            <a:noAutofit/>
          </a:bodyPr>
          <a:lstStyle>
            <a:lvl1pPr algn="l">
              <a:defRPr sz="40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ЗАГОЛОВОК </a:t>
            </a:r>
            <a:br>
              <a:rPr lang="ru-RU" noProof="0"/>
            </a:br>
            <a:r>
              <a:rPr lang="ru-RU" noProof="0"/>
              <a:t>МОЖНО РАЗМЕСТИТЬ ЗДЕСЬ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5582" y="5080791"/>
            <a:ext cx="3289100" cy="14847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76AC280-5A8D-B048-BECC-9C306F32508F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9061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и Capti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5">
            <a:extLst>
              <a:ext uri="{FF2B5EF4-FFF2-40B4-BE49-F238E27FC236}">
                <a16:creationId xmlns:a16="http://schemas.microsoft.com/office/drawing/2014/main" id="{1F4417F7-7CDE-DF44-9B0E-AC44EE99BF4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3429000"/>
            <a:ext cx="4609683" cy="637507"/>
          </a:xfrm>
        </p:spPr>
        <p:txBody>
          <a:bodyPr lIns="0" rIns="0" rtlCol="0" anchor="b">
            <a:noAutofit/>
          </a:bodyPr>
          <a:lstStyle>
            <a:lvl1pPr algn="l">
              <a:defRPr sz="40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МОЖНО РАЗМЕСТИТЬ ЗДЕСЬ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2" y="4090902"/>
            <a:ext cx="4609683" cy="14847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9F22032-BAB9-744C-B14E-54350BBD1C71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2380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зор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fld id="{21289C5D-6620-460F-8B3E-1B6BEB83E49E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339645"/>
            <a:ext cx="10219457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: скругленные углы 16">
            <a:extLst>
              <a:ext uri="{FF2B5EF4-FFF2-40B4-BE49-F238E27FC236}">
                <a16:creationId xmlns:a16="http://schemas.microsoft.com/office/drawing/2014/main" id="{B3776AA3-9860-D247-8A43-85FD58FFFD43}"/>
              </a:ext>
            </a:extLst>
          </p:cNvPr>
          <p:cNvSpPr/>
          <p:nvPr/>
        </p:nvSpPr>
        <p:spPr>
          <a:xfrm>
            <a:off x="392622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4682" y="236635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Прямоугольник: скругленные углы 16">
            <a:extLst>
              <a:ext uri="{FF2B5EF4-FFF2-40B4-BE49-F238E27FC236}">
                <a16:creationId xmlns:a16="http://schemas.microsoft.com/office/drawing/2014/main" id="{F5244B71-4557-B64C-8C28-456C7623AE5B}"/>
              </a:ext>
            </a:extLst>
          </p:cNvPr>
          <p:cNvSpPr/>
          <p:nvPr userDrawn="1"/>
        </p:nvSpPr>
        <p:spPr>
          <a:xfrm>
            <a:off x="392622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58" name="Рисунок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4682" y="3592038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1" name="Прямоугольник: скругленные углы 16">
            <a:extLst>
              <a:ext uri="{FF2B5EF4-FFF2-40B4-BE49-F238E27FC236}">
                <a16:creationId xmlns:a16="http://schemas.microsoft.com/office/drawing/2014/main" id="{1A5F3004-02A9-1E43-A3E5-8ABCD5ED1A1C}"/>
              </a:ext>
            </a:extLst>
          </p:cNvPr>
          <p:cNvSpPr/>
          <p:nvPr userDrawn="1"/>
        </p:nvSpPr>
        <p:spPr>
          <a:xfrm>
            <a:off x="392622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62" name="Рисунок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682" y="485663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8" name="Прямоугольник: скругленные углы 16">
            <a:extLst>
              <a:ext uri="{FF2B5EF4-FFF2-40B4-BE49-F238E27FC236}">
                <a16:creationId xmlns:a16="http://schemas.microsoft.com/office/drawing/2014/main" id="{491E125D-06D1-A343-A3C9-CBC63A66CDC0}"/>
              </a:ext>
            </a:extLst>
          </p:cNvPr>
          <p:cNvSpPr/>
          <p:nvPr userDrawn="1"/>
        </p:nvSpPr>
        <p:spPr>
          <a:xfrm>
            <a:off x="5605550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99" name="Рисунок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683052" y="236635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0" name="Прямоугольник: скругленные углы 16">
            <a:extLst>
              <a:ext uri="{FF2B5EF4-FFF2-40B4-BE49-F238E27FC236}">
                <a16:creationId xmlns:a16="http://schemas.microsoft.com/office/drawing/2014/main" id="{9DDF7684-5C6D-B344-A059-87C2BDD8657A}"/>
              </a:ext>
            </a:extLst>
          </p:cNvPr>
          <p:cNvSpPr/>
          <p:nvPr userDrawn="1"/>
        </p:nvSpPr>
        <p:spPr>
          <a:xfrm>
            <a:off x="5610992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1" name="Рисунок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683052" y="3592038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2" name="Прямоугольник: скругленные углы 16">
            <a:extLst>
              <a:ext uri="{FF2B5EF4-FFF2-40B4-BE49-F238E27FC236}">
                <a16:creationId xmlns:a16="http://schemas.microsoft.com/office/drawing/2014/main" id="{FE14D617-9285-9D4D-84E4-7BBD145B397E}"/>
              </a:ext>
            </a:extLst>
          </p:cNvPr>
          <p:cNvSpPr/>
          <p:nvPr userDrawn="1"/>
        </p:nvSpPr>
        <p:spPr>
          <a:xfrm>
            <a:off x="5610992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3" name="Рисунок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683052" y="485663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7" name="Текст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22571" y="2512451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9" name="Текст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22570" y="2265592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0" name="Текст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22571" y="3745506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1" name="Текст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222570" y="3498647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12" name="Текст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22571" y="5006270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3" name="Текст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222570" y="4759411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24" name="Текст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00441" y="2512451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5" name="Текст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6500441" y="2265592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6" name="Текст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500441" y="3745506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7" name="Текст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6500441" y="3498647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8" name="Текст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500441" y="5006270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9" name="Текст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6500441" y="4759411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58A232C0-1AC5-164D-B8B6-CC8F07CF2E21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307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зор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fld id="{D933A487-6B02-4E2A-AC25-09CBE6310120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: скругленные углы 16">
            <a:extLst>
              <a:ext uri="{FF2B5EF4-FFF2-40B4-BE49-F238E27FC236}">
                <a16:creationId xmlns:a16="http://schemas.microsoft.com/office/drawing/2014/main" id="{B3776AA3-9860-D247-8A43-85FD58FFFD43}"/>
              </a:ext>
            </a:extLst>
          </p:cNvPr>
          <p:cNvSpPr/>
          <p:nvPr/>
        </p:nvSpPr>
        <p:spPr>
          <a:xfrm>
            <a:off x="392623" y="2356447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4683" y="2428792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Прямоугольник: скругленные углы 16">
            <a:extLst>
              <a:ext uri="{FF2B5EF4-FFF2-40B4-BE49-F238E27FC236}">
                <a16:creationId xmlns:a16="http://schemas.microsoft.com/office/drawing/2014/main" id="{F5244B71-4557-B64C-8C28-456C7623AE5B}"/>
              </a:ext>
            </a:extLst>
          </p:cNvPr>
          <p:cNvSpPr/>
          <p:nvPr userDrawn="1"/>
        </p:nvSpPr>
        <p:spPr>
          <a:xfrm>
            <a:off x="392623" y="3582132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58" name="Рисунок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4683" y="3654477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1" name="Прямоугольник: скругленные углы 16">
            <a:extLst>
              <a:ext uri="{FF2B5EF4-FFF2-40B4-BE49-F238E27FC236}">
                <a16:creationId xmlns:a16="http://schemas.microsoft.com/office/drawing/2014/main" id="{1A5F3004-02A9-1E43-A3E5-8ABCD5ED1A1C}"/>
              </a:ext>
            </a:extLst>
          </p:cNvPr>
          <p:cNvSpPr/>
          <p:nvPr userDrawn="1"/>
        </p:nvSpPr>
        <p:spPr>
          <a:xfrm>
            <a:off x="392623" y="484672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62" name="Рисунок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683" y="491907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8" name="Прямоугольник: скругленные углы 16">
            <a:extLst>
              <a:ext uri="{FF2B5EF4-FFF2-40B4-BE49-F238E27FC236}">
                <a16:creationId xmlns:a16="http://schemas.microsoft.com/office/drawing/2014/main" id="{491E125D-06D1-A343-A3C9-CBC63A66CDC0}"/>
              </a:ext>
            </a:extLst>
          </p:cNvPr>
          <p:cNvSpPr/>
          <p:nvPr userDrawn="1"/>
        </p:nvSpPr>
        <p:spPr>
          <a:xfrm>
            <a:off x="6472581" y="2356447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99" name="Рисунок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44641" y="2428792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0" name="Прямоугольник: скругленные углы 16">
            <a:extLst>
              <a:ext uri="{FF2B5EF4-FFF2-40B4-BE49-F238E27FC236}">
                <a16:creationId xmlns:a16="http://schemas.microsoft.com/office/drawing/2014/main" id="{9DDF7684-5C6D-B344-A059-87C2BDD8657A}"/>
              </a:ext>
            </a:extLst>
          </p:cNvPr>
          <p:cNvSpPr/>
          <p:nvPr userDrawn="1"/>
        </p:nvSpPr>
        <p:spPr>
          <a:xfrm>
            <a:off x="6472581" y="3582132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1" name="Рисунок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44641" y="3654477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2" name="Прямоугольник: скругленные углы 16">
            <a:extLst>
              <a:ext uri="{FF2B5EF4-FFF2-40B4-BE49-F238E27FC236}">
                <a16:creationId xmlns:a16="http://schemas.microsoft.com/office/drawing/2014/main" id="{FE14D617-9285-9D4D-84E4-7BBD145B397E}"/>
              </a:ext>
            </a:extLst>
          </p:cNvPr>
          <p:cNvSpPr/>
          <p:nvPr userDrawn="1"/>
        </p:nvSpPr>
        <p:spPr>
          <a:xfrm>
            <a:off x="6472581" y="484672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3" name="Рисунок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44641" y="491907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7" name="Текст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13862" y="2574890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9" name="Текст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13862" y="2328032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0" name="Текст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13862" y="3807945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1" name="Текст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213862" y="3561087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12" name="Текст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13862" y="5068709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3" name="Текст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213862" y="4821851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24" name="Текст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358765" y="2574890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5" name="Текст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7358764" y="2328032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6" name="Текст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58765" y="3807945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7" name="Текст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7358764" y="3561087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8" name="Текст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358765" y="5068709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9" name="Текст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7358764" y="4821851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28440267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зор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Рисунок 5">
            <a:extLst>
              <a:ext uri="{FF2B5EF4-FFF2-40B4-BE49-F238E27FC236}">
                <a16:creationId xmlns:a16="http://schemas.microsoft.com/office/drawing/2014/main" id="{D2B2CC15-A5D6-7646-B184-255F86FB708E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18DDB42-D9E9-409F-98E0-BF787839D0E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1FEFF75-79D2-EE46-877B-299D1510E681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10113030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30896" y="236635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30896" y="3592038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2" name="Рисунок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730896" y="485663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9" name="Рисунок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949266" y="2366353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1" name="Рисунок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949266" y="3592038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3" name="Рисунок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949266" y="485663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7" name="Текст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88785" y="2512451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9" name="Текст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2488784" y="2265592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0" name="Текст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488785" y="3745506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1" name="Текст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2488784" y="3498647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12" name="Текст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88785" y="5006270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3" name="Текст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2488784" y="4759411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24" name="Текст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766655" y="2512451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5" name="Текст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7766655" y="2265592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6" name="Текст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66655" y="3745506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7" name="Текст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7766655" y="3498647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8" name="Текст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766655" y="5006270"/>
            <a:ext cx="3995035" cy="426685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9" name="Текст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7766655" y="4759411"/>
            <a:ext cx="3995036" cy="365095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2D604C81-B013-4641-9B16-5E9ECBD30CBA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1681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зор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Рисунок 5">
            <a:extLst>
              <a:ext uri="{FF2B5EF4-FFF2-40B4-BE49-F238E27FC236}">
                <a16:creationId xmlns:a16="http://schemas.microsoft.com/office/drawing/2014/main" id="{C76CA39F-4826-EC4A-B911-A0B38E489269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6FE6032-4E9B-410A-826D-8859DB53BB5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1FEFF75-79D2-EE46-877B-299D1510E681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974810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2038081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4683" y="221546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4683" y="3441149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62" name="Рисунок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683" y="4705745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99" name="Рисунок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44641" y="2215464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1" name="Рисунок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44641" y="3441149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3" name="Рисунок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44641" y="4705745"/>
            <a:ext cx="369944" cy="36878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07" name="Текст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13862" y="2361562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9" name="Текст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13862" y="2114704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10" name="Текст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13862" y="3594617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1" name="Текст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213862" y="3347759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12" name="Текст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13862" y="4855381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3" name="Текст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213862" y="4608523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124" name="Текст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358765" y="2361562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5" name="Текст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7358764" y="2114704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6" name="Текст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58765" y="3594617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7" name="Текст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7358764" y="3347759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8" name="Текст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358765" y="4855381"/>
            <a:ext cx="4411704" cy="365077"/>
          </a:xfrm>
        </p:spPr>
        <p:txBody>
          <a:bodyPr l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9" name="Текст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7358764" y="4608523"/>
            <a:ext cx="4411705" cy="312380"/>
          </a:xfrm>
        </p:spPr>
        <p:txBody>
          <a:bodyPr lIns="0" rtlCol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6AF7CBB0-F32C-B84C-AEEA-FA0944BBB865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58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езентация Title_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1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Место для подзаголовка</a:t>
            </a:r>
          </a:p>
        </p:txBody>
      </p:sp>
      <p:sp>
        <p:nvSpPr>
          <p:cNvPr id="5" name="Заголовок 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rtlCol="0" anchor="b">
            <a:normAutofit/>
          </a:bodyPr>
          <a:lstStyle>
            <a:lvl1pPr algn="l">
              <a:lnSpc>
                <a:spcPct val="95000"/>
              </a:lnSpc>
              <a:defRPr sz="48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B4FF4E3-951F-F040-800F-0DDAC2CCC507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422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52265D-13AE-46C4-898B-A633C707D925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7322" y="1507066"/>
            <a:ext cx="10134371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79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CF8255-5A40-4AFB-974A-36DE6DCE05D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15219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4" y="1507066"/>
            <a:ext cx="10115221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A21F7CE-A4E6-574A-B490-8FC4327728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51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 и содержание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A63F1F-3CA3-4C99-BA98-C7ABFCCDCB25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4" y="1507066"/>
            <a:ext cx="11369070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05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 и содержание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5">
            <a:extLst>
              <a:ext uri="{FF2B5EF4-FFF2-40B4-BE49-F238E27FC236}">
                <a16:creationId xmlns:a16="http://schemas.microsoft.com/office/drawing/2014/main" id="{91DF7114-976E-3345-A7C4-77F951EA4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3BE62-CF55-4850-BF96-D78034452FAA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7322" y="1507066"/>
            <a:ext cx="10134371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06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 и содержание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5">
            <a:extLst>
              <a:ext uri="{FF2B5EF4-FFF2-40B4-BE49-F238E27FC236}">
                <a16:creationId xmlns:a16="http://schemas.microsoft.com/office/drawing/2014/main" id="{CCA2E80D-B045-2346-9C1F-70BFBD4AF7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B1E99D-6A72-4AEF-B9EB-1D1831F89194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1FEFF75-79D2-EE46-877B-299D1510E681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rtlCol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Название идет сюда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2624" y="1507066"/>
            <a:ext cx="11369070" cy="4849283"/>
          </a:xfrm>
        </p:spPr>
        <p:txBody>
          <a:bodyPr lIns="0" rIns="0"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40B4699-8C04-D74B-BFAF-27221E81DEBB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87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02FA6-24E0-3C4A-8B7A-F529DB122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Стиль образца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845A71-C369-2A42-A14F-2BD1985F7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870798-FB93-8742-9A92-FA7A241AF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FA63B1C-FFD7-4A09-BC1C-05ABB1E8857D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42A715-D537-DD4B-8BE6-1E573155F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7FA9E735-B191-784C-98F7-65384DACA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2C6627B-E4D5-2947-8E88-B84039729B9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3458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3" r:id="rId2"/>
    <p:sldLayoutId id="2147483670" r:id="rId3"/>
    <p:sldLayoutId id="2147483674" r:id="rId4"/>
    <p:sldLayoutId id="2147483661" r:id="rId5"/>
    <p:sldLayoutId id="2147483676" r:id="rId6"/>
    <p:sldLayoutId id="2147483675" r:id="rId7"/>
    <p:sldLayoutId id="2147483677" r:id="rId8"/>
    <p:sldLayoutId id="2147483678" r:id="rId9"/>
    <p:sldLayoutId id="2147483679" r:id="rId10"/>
    <p:sldLayoutId id="2147483681" r:id="rId11"/>
    <p:sldLayoutId id="2147483682" r:id="rId12"/>
    <p:sldLayoutId id="2147483686" r:id="rId13"/>
    <p:sldLayoutId id="2147483663" r:id="rId14"/>
    <p:sldLayoutId id="2147483683" r:id="rId15"/>
    <p:sldLayoutId id="2147483685" r:id="rId16"/>
    <p:sldLayoutId id="2147483684" r:id="rId17"/>
    <p:sldLayoutId id="2147483680" r:id="rId18"/>
    <p:sldLayoutId id="2147483691" r:id="rId19"/>
    <p:sldLayoutId id="2147483692" r:id="rId20"/>
    <p:sldLayoutId id="2147483693" r:id="rId21"/>
    <p:sldLayoutId id="2147483694" r:id="rId22"/>
    <p:sldLayoutId id="2147483688" r:id="rId23"/>
    <p:sldLayoutId id="2147483687" r:id="rId24"/>
    <p:sldLayoutId id="2147483689" r:id="rId25"/>
    <p:sldLayoutId id="2147483690" r:id="rId26"/>
    <p:sldLayoutId id="2147483695" r:id="rId27"/>
    <p:sldLayoutId id="2147483696" r:id="rId28"/>
    <p:sldLayoutId id="2147483697" r:id="rId29"/>
    <p:sldLayoutId id="2147483698" r:id="rId30"/>
    <p:sldLayoutId id="2147483667" r:id="rId31"/>
    <p:sldLayoutId id="2147483703" r:id="rId32"/>
    <p:sldLayoutId id="2147483704" r:id="rId33"/>
    <p:sldLayoutId id="2147483705" r:id="rId34"/>
    <p:sldLayoutId id="2147483706" r:id="rId35"/>
    <p:sldLayoutId id="2147483700" r:id="rId36"/>
    <p:sldLayoutId id="2147483699" r:id="rId37"/>
    <p:sldLayoutId id="2147483701" r:id="rId38"/>
    <p:sldLayoutId id="2147483702" r:id="rId3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21">
            <a:extLst>
              <a:ext uri="{FF2B5EF4-FFF2-40B4-BE49-F238E27FC236}">
                <a16:creationId xmlns:a16="http://schemas.microsoft.com/office/drawing/2014/main" id="{DB20DB88-CBCC-9A4A-BA0A-4807E1B8E80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4652" r="4652"/>
          <a:stretch/>
        </p:blipFill>
        <p:spPr>
          <a:xfrm>
            <a:off x="1134319" y="0"/>
            <a:ext cx="11057681" cy="6858000"/>
          </a:xfrm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9516ACA-375D-1140-8EDA-CE04AAC75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10401300" cy="2387600"/>
          </a:xfrm>
        </p:spPr>
        <p:txBody>
          <a:bodyPr rtlCol="0"/>
          <a:lstStyle/>
          <a:p>
            <a:pPr rtl="0"/>
            <a:r>
              <a:rPr lang="ru-RU" smtClean="0">
                <a:highlight>
                  <a:srgbClr val="C0C0C0"/>
                </a:highlight>
              </a:rPr>
              <a:t>Тема 2.6. </a:t>
            </a:r>
            <a:br>
              <a:rPr lang="ru-RU" smtClean="0">
                <a:highlight>
                  <a:srgbClr val="C0C0C0"/>
                </a:highlight>
              </a:rPr>
            </a:br>
            <a:r>
              <a:rPr lang="ru-RU" smtClean="0">
                <a:highlight>
                  <a:srgbClr val="C0C0C0"/>
                </a:highlight>
              </a:rPr>
              <a:t>Логистика </a:t>
            </a:r>
            <a:r>
              <a:rPr lang="ru-RU" dirty="0">
                <a:highlight>
                  <a:srgbClr val="C0C0C0"/>
                </a:highlight>
              </a:rPr>
              <a:t>складирования</a:t>
            </a:r>
            <a:r>
              <a:rPr lang="en-US" dirty="0">
                <a:highlight>
                  <a:srgbClr val="C0C0C0"/>
                </a:highlight>
              </a:rPr>
              <a:t>:</a:t>
            </a:r>
            <a:r>
              <a:rPr lang="ru-RU" dirty="0">
                <a:highlight>
                  <a:srgbClr val="C0C0C0"/>
                </a:highlight>
              </a:rPr>
              <a:t> </a:t>
            </a:r>
            <a:br>
              <a:rPr lang="ru-RU" dirty="0">
                <a:highlight>
                  <a:srgbClr val="C0C0C0"/>
                </a:highlight>
              </a:rPr>
            </a:br>
            <a:r>
              <a:rPr lang="ru-RU" i="1" dirty="0">
                <a:highlight>
                  <a:srgbClr val="C0C0C0"/>
                </a:highlight>
              </a:rPr>
              <a:t>Содержание, цели, задачи.</a:t>
            </a:r>
            <a:endParaRPr lang="ru-RU" dirty="0">
              <a:highlight>
                <a:srgbClr val="C0C0C0"/>
              </a:highlight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4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A4BBEA-9B7B-4CB9-92BE-20B2BF441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8421" y="746045"/>
            <a:ext cx="10134369" cy="1002552"/>
          </a:xfrm>
        </p:spPr>
        <p:txBody>
          <a:bodyPr/>
          <a:lstStyle/>
          <a:p>
            <a:r>
              <a:rPr lang="ru-RU" sz="3000" dirty="0"/>
              <a:t>Складское хозяйство- это отдельный объект, обычно состоящий из: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A1E0F38-7043-4345-A552-9D40CB868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388" y="1144057"/>
            <a:ext cx="12041112" cy="4569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•  капитальных сооружений (здание самого склада, офисное здание);</a:t>
            </a:r>
          </a:p>
          <a:p>
            <a:pPr marL="0" indent="0">
              <a:buNone/>
            </a:pPr>
            <a:r>
              <a:rPr lang="ru-RU" sz="2000" dirty="0"/>
              <a:t>•  вспомогательных построек (электроподстанция, котельная и др.);</a:t>
            </a:r>
          </a:p>
          <a:p>
            <a:pPr marL="0" indent="0">
              <a:buNone/>
            </a:pPr>
            <a:r>
              <a:rPr lang="ru-RU" sz="2000" dirty="0"/>
              <a:t>•  системы коммуникаций (электро-, газо- и водоснабжение, канали­зация, связь и т.п.);</a:t>
            </a:r>
          </a:p>
          <a:p>
            <a:pPr marL="0" indent="0">
              <a:buNone/>
            </a:pPr>
            <a:r>
              <a:rPr lang="ru-RU" sz="2000" dirty="0"/>
              <a:t>•  системы дорог и стоянок на территории склада;</a:t>
            </a:r>
          </a:p>
          <a:p>
            <a:pPr marL="0" indent="0">
              <a:buNone/>
            </a:pPr>
            <a:r>
              <a:rPr lang="ru-RU" sz="2000" dirty="0"/>
              <a:t>•  системы ограждения территории и зон (ограждение, ворота и др.);</a:t>
            </a:r>
          </a:p>
          <a:p>
            <a:pPr marL="0" indent="0">
              <a:buNone/>
            </a:pPr>
            <a:r>
              <a:rPr lang="ru-RU" sz="2000" dirty="0"/>
              <a:t>• системы погрузки-разгрузки (мостовые краны, краны-штабелеры, погрузчики, </a:t>
            </a:r>
            <a:r>
              <a:rPr lang="ru-RU" sz="2000" dirty="0" err="1"/>
              <a:t>электроштабелеры</a:t>
            </a:r>
            <a:r>
              <a:rPr lang="ru-RU" sz="2000" dirty="0"/>
              <a:t>, и т.п.);</a:t>
            </a:r>
          </a:p>
          <a:p>
            <a:pPr marL="0" indent="0">
              <a:buNone/>
            </a:pPr>
            <a:r>
              <a:rPr lang="ru-RU" sz="2000" dirty="0"/>
              <a:t>•  внутренние транспортные системы (</a:t>
            </a:r>
            <a:r>
              <a:rPr lang="ru-RU" sz="2000" dirty="0" err="1"/>
              <a:t>электроштабелеры</a:t>
            </a:r>
            <a:r>
              <a:rPr lang="ru-RU" sz="2000" dirty="0"/>
              <a:t>, ручные тележки, конвейеры, вагонетки);</a:t>
            </a:r>
          </a:p>
          <a:p>
            <a:pPr marL="0" indent="0">
              <a:buNone/>
            </a:pPr>
            <a:r>
              <a:rPr lang="ru-RU" sz="2000" dirty="0"/>
              <a:t>•  системы переработки грузов (системы штрих-кодирования, линии сортировки, пакетирования, комплектации (</a:t>
            </a:r>
            <a:r>
              <a:rPr lang="ru-RU" sz="2000" dirty="0" err="1"/>
              <a:t>комиссионирования</a:t>
            </a:r>
            <a:r>
              <a:rPr lang="ru-RU" sz="2000" dirty="0"/>
              <a:t>) – составления заказов);</a:t>
            </a:r>
          </a:p>
          <a:p>
            <a:pPr marL="0" indent="0">
              <a:buNone/>
            </a:pPr>
            <a:r>
              <a:rPr lang="ru-RU" sz="2000" dirty="0"/>
              <a:t>•  системы хранения грузов (поддоны, стеллажи, резервуары, спецоборудование для сохранения качества грузов);</a:t>
            </a:r>
          </a:p>
          <a:p>
            <a:pPr marL="0" indent="0">
              <a:buNone/>
            </a:pPr>
            <a:r>
              <a:rPr lang="ru-RU" sz="2000" dirty="0"/>
              <a:t>•  системы складского учёта (ручные и автоматизированные);</a:t>
            </a:r>
          </a:p>
          <a:p>
            <a:pPr marL="0" indent="0">
              <a:buNone/>
            </a:pPr>
            <a:r>
              <a:rPr lang="ru-RU" sz="2000" dirty="0"/>
              <a:t>•  специального оборудования для оснащения помещения склада и офисов (упаковочное и весовое);</a:t>
            </a:r>
          </a:p>
          <a:p>
            <a:pPr marL="0" indent="0">
              <a:buNone/>
            </a:pPr>
            <a:r>
              <a:rPr lang="ru-RU" sz="2000" dirty="0"/>
              <a:t>•  персонала склада.</a:t>
            </a:r>
          </a:p>
        </p:txBody>
      </p:sp>
    </p:spTree>
    <p:extLst>
      <p:ext uri="{BB962C8B-B14F-4D97-AF65-F5344CB8AC3E}">
        <p14:creationId xmlns:p14="http://schemas.microsoft.com/office/powerpoint/2010/main" val="335734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4A40D03-4F36-4170-9695-0BD4C0392C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операции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48E2C4A2-EA38-421C-8151-ACFD96DB13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Независимо от выполняемой роли, любой склад выполняет следующие ос­новные операции:</a:t>
            </a:r>
          </a:p>
          <a:p>
            <a:r>
              <a:rPr lang="ru-RU" sz="2400" dirty="0"/>
              <a:t>•  прием, хранение, обработку и отгрузку товаров;</a:t>
            </a:r>
          </a:p>
          <a:p>
            <a:r>
              <a:rPr lang="ru-RU" sz="2400" dirty="0"/>
              <a:t>•  учет движения товаров;</a:t>
            </a:r>
          </a:p>
          <a:p>
            <a:r>
              <a:rPr lang="ru-RU" sz="2400" dirty="0"/>
              <a:t>•  обеспечение сохранности товаров.</a:t>
            </a:r>
          </a:p>
          <a:p>
            <a:r>
              <a:rPr lang="ru-RU" sz="2400" dirty="0"/>
              <a:t>Место склада в логистической системе и выполняемые им функции (закупочные, производственные и распределительные) напрямую влияют на его техническую оснащенность.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2534432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>
            <a:extLst>
              <a:ext uri="{FF2B5EF4-FFF2-40B4-BE49-F238E27FC236}">
                <a16:creationId xmlns:a16="http://schemas.microsoft.com/office/drawing/2014/main" id="{F08D9212-1F04-4FE9-954F-09FEE77FF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19" y="212465"/>
            <a:ext cx="10621962" cy="664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80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1E6532-72ED-466F-A4E3-2FEE748A6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343992"/>
            <a:ext cx="11369068" cy="719897"/>
          </a:xfrm>
        </p:spPr>
        <p:txBody>
          <a:bodyPr/>
          <a:lstStyle/>
          <a:p>
            <a:r>
              <a:rPr lang="ru-RU" sz="3000" dirty="0"/>
              <a:t>Факторы, влияющие на складирование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AB7B71-92E1-4350-A832-46C0AAC8FBDA}"/>
              </a:ext>
            </a:extLst>
          </p:cNvPr>
          <p:cNvSpPr txBox="1"/>
          <p:nvPr/>
        </p:nvSpPr>
        <p:spPr>
          <a:xfrm>
            <a:off x="609600" y="1294296"/>
            <a:ext cx="105537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000" dirty="0"/>
          </a:p>
          <a:p>
            <a:r>
              <a:rPr lang="ru-RU" sz="2000" dirty="0"/>
              <a:t>В ходе исследований были установлены четыре основных фактора, влияющих на суть и значение складирования.</a:t>
            </a:r>
          </a:p>
          <a:p>
            <a:endParaRPr lang="ru-RU" sz="2000" dirty="0"/>
          </a:p>
          <a:p>
            <a:r>
              <a:rPr lang="ru-RU" sz="2000" dirty="0"/>
              <a:t>•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Время </a:t>
            </a:r>
            <a:r>
              <a:rPr lang="ru-RU" sz="2000" dirty="0"/>
              <a:t>- одна из наиболее важных составляющих эффективного складирования. В связи с этим наилучшими складскими операциями являются те, которые спроектированы таким образом, чтобы сократить каждую составляющую времени выполнения заказа.</a:t>
            </a:r>
          </a:p>
          <a:p>
            <a:endParaRPr lang="ru-RU" sz="2000" dirty="0"/>
          </a:p>
          <a:p>
            <a:r>
              <a:rPr lang="ru-RU" sz="2000" dirty="0"/>
              <a:t>•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Качество</a:t>
            </a:r>
            <a:r>
              <a:rPr lang="ru-RU" sz="2000" dirty="0"/>
              <a:t> также важно, как пунктуальность. И пользователи складских услуг в настоящее время ожидают, что показатели работы склада приближаются к максимально технически возможным.</a:t>
            </a:r>
          </a:p>
          <a:p>
            <a:endParaRPr lang="ru-RU" sz="2000" dirty="0"/>
          </a:p>
          <a:p>
            <a:r>
              <a:rPr lang="ru-RU" sz="2000" dirty="0"/>
              <a:t>•Акцент в использовании складов делается на повышение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производительности активов</a:t>
            </a:r>
            <a:r>
              <a:rPr lang="ru-RU" sz="2000" dirty="0"/>
              <a:t>. Тремя важными составляющими здесь выступают снижение общих затрат, повторное использование активов и цикличность.</a:t>
            </a:r>
          </a:p>
          <a:p>
            <a:r>
              <a:rPr lang="ru-RU" sz="2000" dirty="0"/>
              <a:t>•В XXI в. менеджеры по складированию должны создавать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новый тип работников</a:t>
            </a:r>
            <a:r>
              <a:rPr lang="ru-RU" sz="2000" dirty="0"/>
              <a:t>, при этом требования как к менеджерам, так и к работникам существенно изменяются.</a:t>
            </a:r>
          </a:p>
        </p:txBody>
      </p:sp>
    </p:spTree>
    <p:extLst>
      <p:ext uri="{BB962C8B-B14F-4D97-AF65-F5344CB8AC3E}">
        <p14:creationId xmlns:p14="http://schemas.microsoft.com/office/powerpoint/2010/main" val="3870557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D6C5E-44F1-4137-9ACE-318EC09D6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Функции складов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930710-C6E9-48BD-A299-4B044A9EBD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1300" y="1092200"/>
            <a:ext cx="10161490" cy="3524249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:</a:t>
            </a:r>
          </a:p>
          <a:p>
            <a:endParaRPr lang="ru-RU" sz="8000" dirty="0"/>
          </a:p>
          <a:p>
            <a:r>
              <a:rPr lang="ru-RU" sz="3100" dirty="0"/>
              <a:t>1. Формирование производственного ассортимента для предприятий и торгового ассортимента.</a:t>
            </a:r>
          </a:p>
          <a:p>
            <a:r>
              <a:rPr lang="ru-RU" sz="3100" dirty="0"/>
              <a:t>2. Складирование и хранение должно рассматриваться как процесс выравнивания временной разницы между выпуском продукции, и её потреблением, т.е. создание и содержание запасов.</a:t>
            </a:r>
          </a:p>
          <a:p>
            <a:endParaRPr lang="ru-RU" sz="3100" dirty="0"/>
          </a:p>
          <a:p>
            <a:r>
              <a:rPr lang="ru-RU" sz="3100" dirty="0"/>
              <a:t>3. Подготовка грузов к отправке, организация доставки их покупателям</a:t>
            </a:r>
          </a:p>
          <a:p>
            <a:r>
              <a:rPr lang="ru-RU" sz="3100" dirty="0"/>
              <a:t>4. Оказание услуг клиентуре (потребителям):</a:t>
            </a:r>
          </a:p>
        </p:txBody>
      </p:sp>
      <p:pic>
        <p:nvPicPr>
          <p:cNvPr id="10244" name="Picture 4" descr="Предпродажная подготовка техники, продукции и товаров на складе и в магазине">
            <a:extLst>
              <a:ext uri="{FF2B5EF4-FFF2-40B4-BE49-F238E27FC236}">
                <a16:creationId xmlns:a16="http://schemas.microsoft.com/office/drawing/2014/main" id="{5FEE3C70-766B-4A4D-8954-9B73B74B1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014" y="3015535"/>
            <a:ext cx="4558086" cy="364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80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/>
              <a:t>ВОПРОСЫ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>
            <a:normAutofit/>
          </a:bodyPr>
          <a:lstStyle/>
          <a:p>
            <a:pPr marL="514350" indent="-514350" rtl="0">
              <a:buAutoNum type="arabicParenR"/>
            </a:pPr>
            <a:r>
              <a:rPr lang="ru-RU" sz="2800" dirty="0"/>
              <a:t>Содержание, цели, задачи логистики складирования</a:t>
            </a:r>
          </a:p>
          <a:p>
            <a:pPr marL="514350" indent="-514350" rtl="0">
              <a:buAutoNum type="arabicParenR"/>
            </a:pPr>
            <a:r>
              <a:rPr lang="ru-RU" sz="2800" dirty="0"/>
              <a:t>Виды и функции складов</a:t>
            </a:r>
          </a:p>
          <a:p>
            <a:pPr marL="514350" indent="-514350" rtl="0">
              <a:buAutoNum type="arabicParenR"/>
            </a:pPr>
            <a:r>
              <a:rPr lang="ru-RU" sz="2800" dirty="0"/>
              <a:t>Факторы, влияющие на процесс складирования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262529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>
            <a:extLst>
              <a:ext uri="{FF2B5EF4-FFF2-40B4-BE49-F238E27FC236}">
                <a16:creationId xmlns:a16="http://schemas.microsoft.com/office/drawing/2014/main" id="{F671A034-1CDF-8B46-90C5-63321B0C9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5500" y="310988"/>
            <a:ext cx="4825999" cy="2618234"/>
          </a:xfrm>
        </p:spPr>
        <p:txBody>
          <a:bodyPr rtlCol="0">
            <a:noAutofit/>
          </a:bodyPr>
          <a:lstStyle/>
          <a:p>
            <a:pPr marL="0" indent="0" rtl="0">
              <a:buNone/>
            </a:pPr>
            <a:r>
              <a:rPr lang="ru-RU" sz="2000" b="0" i="1" dirty="0">
                <a:solidFill>
                  <a:srgbClr val="424242"/>
                </a:solidFill>
                <a:effectLst/>
                <a:latin typeface="Verdana" panose="020B0604030504040204" pitchFamily="34" charset="0"/>
              </a:rPr>
              <a:t>это отрасль логистики, занимающиеся вопросами разработки методов организации складского хозяйства, системы закупок, приёмки, размещения, учёта товаров и управление запасами с целью минимизации затрат, связанных со складированием и переработкой товаров.</a:t>
            </a:r>
            <a:endParaRPr lang="ru-RU" sz="2000" i="1" dirty="0"/>
          </a:p>
        </p:txBody>
      </p:sp>
      <p:sp>
        <p:nvSpPr>
          <p:cNvPr id="21" name="Заголовок 20">
            <a:extLst>
              <a:ext uri="{FF2B5EF4-FFF2-40B4-BE49-F238E27FC236}">
                <a16:creationId xmlns:a16="http://schemas.microsoft.com/office/drawing/2014/main" id="{B3E69B71-5849-7541-ADEA-D19838B3C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9644"/>
            <a:ext cx="5499100" cy="2806512"/>
          </a:xfrm>
        </p:spPr>
        <p:txBody>
          <a:bodyPr rtlCol="0"/>
          <a:lstStyle/>
          <a:p>
            <a:pPr rtl="0"/>
            <a:r>
              <a:rPr lang="ru-RU" dirty="0"/>
              <a:t>Логистика складирования</a:t>
            </a:r>
          </a:p>
        </p:txBody>
      </p:sp>
      <p:pic>
        <p:nvPicPr>
          <p:cNvPr id="1026" name="Picture 2" descr="Основные правила организации приемки товара по качеству и количеству">
            <a:extLst>
              <a:ext uri="{FF2B5EF4-FFF2-40B4-BE49-F238E27FC236}">
                <a16:creationId xmlns:a16="http://schemas.microsoft.com/office/drawing/2014/main" id="{013D9216-43C7-4644-8F80-F521AA23E147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28" b="26187"/>
          <a:stretch/>
        </p:blipFill>
        <p:spPr bwMode="auto">
          <a:xfrm>
            <a:off x="1397001" y="2929222"/>
            <a:ext cx="7239000" cy="380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82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E93AABDC-C3FD-F345-990B-6E2D883104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/>
              <a:t>Современный склад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315FCB-0039-EF4F-AFE0-33905D9192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ru-RU" sz="20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</a:rPr>
              <a:t>Современный крупный склад </a:t>
            </a:r>
            <a:r>
              <a:rPr lang="ru-RU" sz="20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</a:rPr>
              <a:t>представляет собой сложное техническое со­оружение, которое состоит из многочисленных взаимосвязанных элементов, имеет определенную структуру и выполняет ряд функ­ций по преобразованию материальных потоков, а также накапли­ванию, переработке и распределению грузов между потребителя­ми.</a:t>
            </a:r>
            <a:endParaRPr lang="ru-RU" sz="2000" dirty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61E23B57-A482-8F4B-9021-86FE326A6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67963" y="2312148"/>
            <a:ext cx="4693727" cy="3846139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ru-RU" sz="20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</a:rPr>
              <a:t>Многообразие параметров технологичес­ких, объемно-планировочных и конструктивных решений, конструкций оборудова­ния и характеристик разнообразной номенклатуры грузов, перера­батываемых на складах, относит склады к сложным системам.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43284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D7F22E72-5E3F-4BAB-91FF-CF9F7ABC85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Вместе с тем, склад является всего лишь элементом системы более высокого уровня - </a:t>
            </a:r>
            <a:r>
              <a:rPr lang="ru-RU" sz="2000" b="1" i="1" dirty="0"/>
              <a:t>логистической цепи</a:t>
            </a:r>
            <a:r>
              <a:rPr lang="ru-RU" sz="2000" dirty="0"/>
              <a:t>, которая формирует ос­новные технические требования к складской системе, устанавли­вает цели и критерии ее оптимального функционирования, диктует условия переработки груза.</a:t>
            </a:r>
          </a:p>
          <a:p>
            <a:r>
              <a:rPr lang="ru-RU" sz="2000" dirty="0"/>
              <a:t>Поэтому склад должен рассматриваться не изолированно, а как интегрированная составляющая логистической цепи. Только такой подход позволит обеспечить успешное выполнение основных функ­ций склада и достичь высокого уровня рентабельности.</a:t>
            </a:r>
          </a:p>
          <a:p>
            <a:r>
              <a:rPr lang="ru-RU" sz="2000" dirty="0"/>
              <a:t>При этом необходимо иметь в виду, что в каждом отдельно взя­том случае, для конкретного склада, параметры складской системы значительно отличаются друг от друга, так же как ее элементы и сама структура, основанная на взаимосвязи этих элементов.</a:t>
            </a:r>
          </a:p>
          <a:p>
            <a:r>
              <a:rPr lang="ru-RU" sz="2000" dirty="0"/>
              <a:t>Уделяя большое внимание другим операциям (купле-продаже, производству, финансовым расчетам), следует помнить, что минимизации расходов на всём пути продвижения товара нельзя достигнуть, если не орга­низован весь процесс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3223672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F5ECE-2D45-764D-A434-EA4997A38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6384" y="-154986"/>
            <a:ext cx="4185842" cy="2553994"/>
          </a:xfrm>
        </p:spPr>
        <p:txBody>
          <a:bodyPr rtlCol="0"/>
          <a:lstStyle/>
          <a:p>
            <a:pPr rtl="0"/>
            <a:r>
              <a:rPr lang="ru-RU" sz="1800" i="1" dirty="0"/>
              <a:t>Складские операции являются одной из важнейших состав­ляющих в ценообразовании товара. Недооценка важности этих операций ведет к повыше­нию расходов при обработке или перевалке товаров.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F88F2CC0-4535-48E0-A5F3-B60483410D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4098" name="Picture 2" descr="Склад временного хранения: как бизнесу быть эффективней?">
            <a:extLst>
              <a:ext uri="{FF2B5EF4-FFF2-40B4-BE49-F238E27FC236}">
                <a16:creationId xmlns:a16="http://schemas.microsoft.com/office/drawing/2014/main" id="{8C05B026-905D-4B35-97A2-B1C284493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374" y="1447800"/>
            <a:ext cx="596265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C21D5E8-12DA-4A4C-AEB3-C3F69F2466C8}"/>
              </a:ext>
            </a:extLst>
          </p:cNvPr>
          <p:cNvSpPr txBox="1"/>
          <p:nvPr/>
        </p:nvSpPr>
        <p:spPr>
          <a:xfrm>
            <a:off x="1176384" y="2639700"/>
            <a:ext cx="41021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Склад</a:t>
            </a:r>
            <a:r>
              <a:rPr lang="ru-RU" sz="2000" b="1" i="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– это комплекс со своей инфраструктурой, в которую входят инженерные коммуникации, транспортные пути внутри склада (базы), здания, открытые площадки, навесы, эстакады для размещения хранимых материалов, подъездные пути внешнего транспорта, административные и бытовые помещения.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97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F571051-BAF2-4FCE-8266-F6FFC546A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запасы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3903D98-2E11-4DC3-97FA-498F4A0E3C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Склад используется для хранения запасов на всех этапах логистического процесса.</a:t>
            </a:r>
          </a:p>
          <a:p>
            <a:r>
              <a:rPr lang="ru-RU" sz="2400" dirty="0"/>
              <a:t>В логистике складирования различают два типа запасов:</a:t>
            </a:r>
          </a:p>
          <a:p>
            <a:r>
              <a:rPr lang="ru-RU" sz="2400" dirty="0"/>
              <a:t>1) сырьё, компоненты и запасные части;</a:t>
            </a:r>
          </a:p>
          <a:p>
            <a:r>
              <a:rPr lang="ru-RU" sz="2400" dirty="0"/>
              <a:t>2) готовая продукция.</a:t>
            </a:r>
          </a:p>
          <a:p>
            <a:r>
              <a:rPr lang="ru-RU" sz="2400" dirty="0"/>
              <a:t>Любой материальный поток начинается с запаса.</a:t>
            </a:r>
          </a:p>
        </p:txBody>
      </p:sp>
    </p:spTree>
    <p:extLst>
      <p:ext uri="{BB962C8B-B14F-4D97-AF65-F5344CB8AC3E}">
        <p14:creationId xmlns:p14="http://schemas.microsoft.com/office/powerpoint/2010/main" val="11139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1466FB8-2F6F-4C96-AA6A-84C279B4D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900" y="635000"/>
            <a:ext cx="5487476" cy="4214390"/>
          </a:xfrm>
        </p:spPr>
        <p:txBody>
          <a:bodyPr>
            <a:noAutofit/>
          </a:bodyPr>
          <a:lstStyle/>
          <a:p>
            <a:r>
              <a:rPr lang="ru-RU" sz="2000" dirty="0"/>
              <a:t>Цель создания и функционирования склада </a:t>
            </a:r>
            <a:r>
              <a:rPr lang="ru-RU" sz="2000" i="1" dirty="0">
                <a:solidFill>
                  <a:schemeClr val="tx1"/>
                </a:solidFill>
              </a:rPr>
              <a:t>состоит в том, чтобы  принимать с транспорта грузопоток с одним параметром, пере­рабатывать и выдавать его на другой транспорт с другими параметрами, и выпол­нять это с минимальными затратами.</a:t>
            </a:r>
          </a:p>
        </p:txBody>
      </p:sp>
      <p:pic>
        <p:nvPicPr>
          <p:cNvPr id="6146" name="Picture 2" descr="Что такое СВХ? Склад временного хранения - Блог логистической компании  Ирайд.ру">
            <a:extLst>
              <a:ext uri="{FF2B5EF4-FFF2-40B4-BE49-F238E27FC236}">
                <a16:creationId xmlns:a16="http://schemas.microsoft.com/office/drawing/2014/main" id="{8806F8DE-8DB4-4B61-BA05-256DB1D93E03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8" t="6603" r="3784" b="7547"/>
          <a:stretch/>
        </p:blipFill>
        <p:spPr bwMode="auto">
          <a:xfrm>
            <a:off x="6096000" y="1720850"/>
            <a:ext cx="5893200" cy="4214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57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>
            <a:extLst>
              <a:ext uri="{FF2B5EF4-FFF2-40B4-BE49-F238E27FC236}">
                <a16:creationId xmlns:a16="http://schemas.microsoft.com/office/drawing/2014/main" id="{54A64DA5-54AA-4B97-A891-63E8A359CD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Основное </a:t>
            </a:r>
            <a:r>
              <a:rPr lang="ru-RU" sz="2400" b="1" u="sng" dirty="0">
                <a:solidFill>
                  <a:schemeClr val="accent3">
                    <a:lumMod val="75000"/>
                  </a:schemeClr>
                </a:solidFill>
              </a:rPr>
              <a:t>назначение</a:t>
            </a:r>
            <a:r>
              <a:rPr lang="ru-RU" sz="2400" dirty="0"/>
              <a:t> складов с позиции логистики – накопление запасов, сырья, материалов и других ресурсов, их хранение в течение определённого времени, обеспечение бесперебойного и ритмичного снабжение производства и потребителей.</a:t>
            </a:r>
          </a:p>
          <a:p>
            <a:r>
              <a:rPr lang="ru-RU" sz="2400" dirty="0"/>
              <a:t>Бесперебойная, ритмичная, чёткая работа складов, всего склад­ского хозяйства - одно из решающих условий нормальной работы предприятий (организаций), объединений, компаний, отраслей народ­ного хозяйства, производящих продукт, своевременного выполнения и перевыполнения ими планов производства по объему и номенклатуре выпускаемой про­дукции.</a:t>
            </a:r>
          </a:p>
        </p:txBody>
      </p:sp>
    </p:spTree>
    <p:extLst>
      <p:ext uri="{BB962C8B-B14F-4D97-AF65-F5344CB8AC3E}">
        <p14:creationId xmlns:p14="http://schemas.microsoft.com/office/powerpoint/2010/main" val="27319494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ool">
      <a:dk1>
        <a:srgbClr val="000000"/>
      </a:dk1>
      <a:lt1>
        <a:srgbClr val="FFFFFF"/>
      </a:lt1>
      <a:dk2>
        <a:srgbClr val="464646"/>
      </a:dk2>
      <a:lt2>
        <a:srgbClr val="FFFFFF"/>
      </a:lt2>
      <a:accent1>
        <a:srgbClr val="15D1BB"/>
      </a:accent1>
      <a:accent2>
        <a:srgbClr val="0FB4DB"/>
      </a:accent2>
      <a:accent3>
        <a:srgbClr val="0D81BB"/>
      </a:accent3>
      <a:accent4>
        <a:srgbClr val="045FC4"/>
      </a:accent4>
      <a:accent5>
        <a:srgbClr val="953FF3"/>
      </a:accent5>
      <a:accent6>
        <a:srgbClr val="C03EF4"/>
      </a:accent6>
      <a:hlink>
        <a:srgbClr val="8F8F8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34_TF44450328.potx" id="{921B858A-1FFF-4EF2-85DE-0BCEBF943417}" vid="{04662A2B-4C6F-40F1-943D-D2DD43AE623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Современная лаконичная изысканная презентация</Template>
  <TotalTime>45</TotalTime>
  <Words>842</Words>
  <Application>Microsoft Office PowerPoint</Application>
  <PresentationFormat>Широкоэкранный</PresentationFormat>
  <Paragraphs>67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Speak Pro</vt:lpstr>
      <vt:lpstr>Times New Roman</vt:lpstr>
      <vt:lpstr>Verdana</vt:lpstr>
      <vt:lpstr>Тема Office</vt:lpstr>
      <vt:lpstr>Тема 2.6.  Логистика складирования:  Содержание, цели, задачи.</vt:lpstr>
      <vt:lpstr>ВОПРОСЫ:</vt:lpstr>
      <vt:lpstr>Логистика складирования</vt:lpstr>
      <vt:lpstr>Современный склад</vt:lpstr>
      <vt:lpstr>Презентация PowerPoint</vt:lpstr>
      <vt:lpstr>Складские операции являются одной из важнейших состав­ляющих в ценообразовании товара. Недооценка важности этих операций ведет к повыше­нию расходов при обработке или перевалке товаров.</vt:lpstr>
      <vt:lpstr>запасы</vt:lpstr>
      <vt:lpstr>Цель создания и функционирования склада состоит в том, чтобы  принимать с транспорта грузопоток с одним параметром, пере­рабатывать и выдавать его на другой транспорт с другими параметрами, и выпол­нять это с минимальными затратами.</vt:lpstr>
      <vt:lpstr>Презентация PowerPoint</vt:lpstr>
      <vt:lpstr>Складское хозяйство- это отдельный объект, обычно состоящий из: </vt:lpstr>
      <vt:lpstr>операции</vt:lpstr>
      <vt:lpstr>Презентация PowerPoint</vt:lpstr>
      <vt:lpstr>Факторы, влияющие на складирование </vt:lpstr>
      <vt:lpstr>Функции складов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Логистика складирования:  Содержание, цели, задачи.</dc:title>
  <dc:creator>Пользователь</dc:creator>
  <cp:lastModifiedBy>User</cp:lastModifiedBy>
  <cp:revision>3</cp:revision>
  <dcterms:created xsi:type="dcterms:W3CDTF">2022-04-04T15:56:54Z</dcterms:created>
  <dcterms:modified xsi:type="dcterms:W3CDTF">2023-01-09T08:12:43Z</dcterms:modified>
</cp:coreProperties>
</file>