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8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endParaRPr lang="ru-RU"/>
          </a:p>
        </p:txBody>
      </p:sp>
      <p:sp>
        <p:nvSpPr>
          <p:cNvPr id="5" name="Footer Placeholder 4"/>
          <p:cNvSpPr>
            <a:spLocks noGrp="1"/>
          </p:cNvSpPr>
          <p:nvPr>
            <p:ph type="ftr" sz="quarter" idx="11"/>
          </p:nvPr>
        </p:nvSpPr>
        <p:spPr>
          <a:xfrm>
            <a:off x="812805" y="6272785"/>
            <a:ext cx="4745736" cy="365125"/>
          </a:xfrm>
        </p:spPr>
        <p:txBody>
          <a:bodyPr/>
          <a:lstStyle/>
          <a:p>
            <a:endParaRPr lang="ru-RU"/>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fld id="{9F9845DE-6A6F-4750-8945-8CFAD9E6887D}" type="slidenum">
              <a:rPr lang="ru-RU" smtClean="0"/>
              <a:pPr/>
              <a:t>‹#›</a:t>
            </a:fld>
            <a:endParaRPr lang="ru-RU"/>
          </a:p>
        </p:txBody>
      </p:sp>
    </p:spTree>
    <p:extLst>
      <p:ext uri="{BB962C8B-B14F-4D97-AF65-F5344CB8AC3E}">
        <p14:creationId xmlns:p14="http://schemas.microsoft.com/office/powerpoint/2010/main" val="290342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9CE7F59-9951-4791-948F-E007630C3E7E}" type="slidenum">
              <a:rPr lang="ru-RU" smtClean="0"/>
              <a:pPr/>
              <a:t>‹#›</a:t>
            </a:fld>
            <a:endParaRPr lang="ru-RU"/>
          </a:p>
        </p:txBody>
      </p:sp>
    </p:spTree>
    <p:extLst>
      <p:ext uri="{BB962C8B-B14F-4D97-AF65-F5344CB8AC3E}">
        <p14:creationId xmlns:p14="http://schemas.microsoft.com/office/powerpoint/2010/main" val="4218915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64DC9D6-8A75-49EB-B71D-583B8941DA2B}" type="slidenum">
              <a:rPr lang="ru-RU" smtClean="0"/>
              <a:pPr/>
              <a:t>‹#›</a:t>
            </a:fld>
            <a:endParaRPr lang="ru-RU"/>
          </a:p>
        </p:txBody>
      </p:sp>
    </p:spTree>
    <p:extLst>
      <p:ext uri="{BB962C8B-B14F-4D97-AF65-F5344CB8AC3E}">
        <p14:creationId xmlns:p14="http://schemas.microsoft.com/office/powerpoint/2010/main" val="740870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ru-RU"/>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ru-RU"/>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0B35135F-A7D3-44F3-877F-1E41FAE476CA}" type="slidenum">
              <a:rPr lang="ru-RU"/>
              <a:pPr/>
              <a:t>‹#›</a:t>
            </a:fld>
            <a:endParaRPr lang="ru-RU"/>
          </a:p>
        </p:txBody>
      </p:sp>
    </p:spTree>
    <p:extLst>
      <p:ext uri="{BB962C8B-B14F-4D97-AF65-F5344CB8AC3E}">
        <p14:creationId xmlns:p14="http://schemas.microsoft.com/office/powerpoint/2010/main" val="1661354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B83D330-8B77-432F-8553-E14C189FC005}" type="slidenum">
              <a:rPr lang="ru-RU" smtClean="0"/>
              <a:pPr/>
              <a:t>‹#›</a:t>
            </a:fld>
            <a:endParaRPr lang="ru-RU"/>
          </a:p>
        </p:txBody>
      </p:sp>
    </p:spTree>
    <p:extLst>
      <p:ext uri="{BB962C8B-B14F-4D97-AF65-F5344CB8AC3E}">
        <p14:creationId xmlns:p14="http://schemas.microsoft.com/office/powerpoint/2010/main" val="2602797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ru-RU" smtClean="0"/>
              <a:t>Образец заголовка</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endParaRPr lang="ru-RU"/>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endParaRPr lang="ru-RU"/>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fld id="{6DC9C25A-16E8-4E46-A7B1-75940A6C13D8}" type="slidenum">
              <a:rPr lang="ru-RU" smtClean="0"/>
              <a:pPr/>
              <a:t>‹#›</a:t>
            </a:fld>
            <a:endParaRPr lang="ru-RU"/>
          </a:p>
        </p:txBody>
      </p:sp>
    </p:spTree>
    <p:extLst>
      <p:ext uri="{BB962C8B-B14F-4D97-AF65-F5344CB8AC3E}">
        <p14:creationId xmlns:p14="http://schemas.microsoft.com/office/powerpoint/2010/main" val="74961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83FEDF8-C166-410B-A16F-87898684A969}" type="slidenum">
              <a:rPr lang="ru-RU" smtClean="0"/>
              <a:pPr/>
              <a:t>‹#›</a:t>
            </a:fld>
            <a:endParaRPr lang="ru-RU"/>
          </a:p>
        </p:txBody>
      </p:sp>
    </p:spTree>
    <p:extLst>
      <p:ext uri="{BB962C8B-B14F-4D97-AF65-F5344CB8AC3E}">
        <p14:creationId xmlns:p14="http://schemas.microsoft.com/office/powerpoint/2010/main" val="3921143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199FA31-3594-4BFA-9878-F6A732CE2DB6}" type="slidenum">
              <a:rPr lang="ru-RU" smtClean="0"/>
              <a:pPr/>
              <a:t>‹#›</a:t>
            </a:fld>
            <a:endParaRPr lang="ru-RU"/>
          </a:p>
        </p:txBody>
      </p:sp>
    </p:spTree>
    <p:extLst>
      <p:ext uri="{BB962C8B-B14F-4D97-AF65-F5344CB8AC3E}">
        <p14:creationId xmlns:p14="http://schemas.microsoft.com/office/powerpoint/2010/main" val="338899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endParaRPr lang="ru-RU"/>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endParaRPr lang="ru-RU"/>
          </a:p>
        </p:txBody>
      </p:sp>
      <p:sp>
        <p:nvSpPr>
          <p:cNvPr id="5" name="Slide Number Placeholder 4"/>
          <p:cNvSpPr>
            <a:spLocks noGrp="1"/>
          </p:cNvSpPr>
          <p:nvPr>
            <p:ph type="sldNum" sz="quarter" idx="12"/>
          </p:nvPr>
        </p:nvSpPr>
        <p:spPr/>
        <p:txBody>
          <a:bodyPr/>
          <a:lstStyle/>
          <a:p>
            <a:fld id="{F823160A-2A5F-4865-A5DC-58892274DA2B}" type="slidenum">
              <a:rPr lang="ru-RU" smtClean="0"/>
              <a:pPr/>
              <a:t>‹#›</a:t>
            </a:fld>
            <a:endParaRPr lang="ru-RU"/>
          </a:p>
        </p:txBody>
      </p:sp>
    </p:spTree>
    <p:extLst>
      <p:ext uri="{BB962C8B-B14F-4D97-AF65-F5344CB8AC3E}">
        <p14:creationId xmlns:p14="http://schemas.microsoft.com/office/powerpoint/2010/main" val="3037591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8015A33-6024-4A16-9659-18A889E932FB}" type="slidenum">
              <a:rPr lang="ru-RU" smtClean="0"/>
              <a:pPr/>
              <a:t>‹#›</a:t>
            </a:fld>
            <a:endParaRPr lang="ru-RU"/>
          </a:p>
        </p:txBody>
      </p:sp>
    </p:spTree>
    <p:extLst>
      <p:ext uri="{BB962C8B-B14F-4D97-AF65-F5344CB8AC3E}">
        <p14:creationId xmlns:p14="http://schemas.microsoft.com/office/powerpoint/2010/main" val="2166374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ru-RU" smtClean="0"/>
              <a:t>Образец заголовка</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endParaRPr lang="ru-RU"/>
          </a:p>
        </p:txBody>
      </p:sp>
      <p:sp>
        <p:nvSpPr>
          <p:cNvPr id="10" name="Footer Placeholder 9"/>
          <p:cNvSpPr>
            <a:spLocks noGrp="1"/>
          </p:cNvSpPr>
          <p:nvPr>
            <p:ph type="ftr" sz="quarter" idx="11"/>
          </p:nvPr>
        </p:nvSpPr>
        <p:spPr/>
        <p:txBody>
          <a:bodyPr/>
          <a:lstStyle/>
          <a:p>
            <a:endParaRPr lang="ru-RU"/>
          </a:p>
        </p:txBody>
      </p:sp>
      <p:sp>
        <p:nvSpPr>
          <p:cNvPr id="11" name="Slide Number Placeholder 10"/>
          <p:cNvSpPr>
            <a:spLocks noGrp="1"/>
          </p:cNvSpPr>
          <p:nvPr>
            <p:ph type="sldNum" sz="quarter" idx="12"/>
          </p:nvPr>
        </p:nvSpPr>
        <p:spPr/>
        <p:txBody>
          <a:bodyPr/>
          <a:lstStyle/>
          <a:p>
            <a:fld id="{68BC217B-E463-4EAC-A392-F0070FB7087F}" type="slidenum">
              <a:rPr lang="ru-RU" smtClean="0"/>
              <a:pPr/>
              <a:t>‹#›</a:t>
            </a:fld>
            <a:endParaRPr lang="ru-RU"/>
          </a:p>
        </p:txBody>
      </p:sp>
    </p:spTree>
    <p:extLst>
      <p:ext uri="{BB962C8B-B14F-4D97-AF65-F5344CB8AC3E}">
        <p14:creationId xmlns:p14="http://schemas.microsoft.com/office/powerpoint/2010/main" val="4095459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endParaRPr lang="ru-RU"/>
          </a:p>
        </p:txBody>
      </p:sp>
      <p:sp>
        <p:nvSpPr>
          <p:cNvPr id="10" name="Slide Number Placeholder 9"/>
          <p:cNvSpPr>
            <a:spLocks noGrp="1"/>
          </p:cNvSpPr>
          <p:nvPr>
            <p:ph type="sldNum" sz="quarter" idx="12"/>
          </p:nvPr>
        </p:nvSpPr>
        <p:spPr/>
        <p:txBody>
          <a:bodyPr/>
          <a:lstStyle/>
          <a:p>
            <a:fld id="{A0379208-64C8-48EF-88CC-FDB024ABE3C2}" type="slidenum">
              <a:rPr lang="ru-RU" smtClean="0"/>
              <a:pPr/>
              <a:t>‹#›</a:t>
            </a:fld>
            <a:endParaRPr lang="ru-RU"/>
          </a:p>
        </p:txBody>
      </p:sp>
    </p:spTree>
    <p:extLst>
      <p:ext uri="{BB962C8B-B14F-4D97-AF65-F5344CB8AC3E}">
        <p14:creationId xmlns:p14="http://schemas.microsoft.com/office/powerpoint/2010/main" val="1875288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ext uri="{BEBA8EAE-BF5A-486C-A8C5-ECC9F3942E4B}">
                    <a14:imgProps xmlns:a14="http://schemas.microsoft.com/office/drawing/2010/main">
                      <a14:imgLayer r:embed="rId1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endParaRPr lang="ru-RU"/>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endParaRPr lang="ru-RU"/>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fld id="{C236F812-7E6E-46A7-9B6A-32C755A25E7D}" type="slidenum">
              <a:rPr lang="ru-RU" smtClean="0"/>
              <a:pPr/>
              <a:t>‹#›</a:t>
            </a:fld>
            <a:endParaRPr lang="ru-RU"/>
          </a:p>
        </p:txBody>
      </p:sp>
    </p:spTree>
    <p:extLst>
      <p:ext uri="{BB962C8B-B14F-4D97-AF65-F5344CB8AC3E}">
        <p14:creationId xmlns:p14="http://schemas.microsoft.com/office/powerpoint/2010/main" val="606197642"/>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Lst>
  <p:txStyles>
    <p:titleStyle>
      <a:lvl1pPr algn="l" defTabSz="914400" rtl="0" eaLnBrk="1" latinLnBrk="0" hangingPunct="1">
        <a:lnSpc>
          <a:spcPct val="90000"/>
        </a:lnSpc>
        <a:spcBef>
          <a:spcPct val="0"/>
        </a:spcBef>
        <a:buNone/>
        <a:defRPr sz="4200" b="0" kern="1200" cap="all" baseline="0">
          <a:blipFill>
            <a:blip r:embed="rId16">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ru-RU" sz="5400" smtClean="0"/>
              <a:t>Тема 2.5. Распределительная </a:t>
            </a:r>
            <a:r>
              <a:rPr lang="ru-RU" sz="5400" dirty="0" smtClean="0"/>
              <a:t>логистика</a:t>
            </a:r>
            <a:endParaRPr lang="ru-RU" sz="5400" dirty="0"/>
          </a:p>
        </p:txBody>
      </p:sp>
      <p:sp>
        <p:nvSpPr>
          <p:cNvPr id="3075" name="Rectangle 3"/>
          <p:cNvSpPr>
            <a:spLocks noGrp="1" noChangeArrowheads="1"/>
          </p:cNvSpPr>
          <p:nvPr>
            <p:ph type="subTitle" idx="1"/>
          </p:nvPr>
        </p:nvSpPr>
        <p:spPr/>
        <p:txBody>
          <a:bodyPr/>
          <a:lstStyle/>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wipe(down)">
                                      <p:cBhvr>
                                        <p:cTn id="7" dur="2000"/>
                                        <p:tgtEl>
                                          <p:spTgt spid="30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Image26"/>
          <p:cNvPicPr>
            <a:picLocks noChangeAspect="1" noChangeArrowheads="1"/>
          </p:cNvPicPr>
          <p:nvPr/>
        </p:nvPicPr>
        <p:blipFill>
          <a:blip r:embed="rId2" cstate="print"/>
          <a:srcRect/>
          <a:stretch>
            <a:fillRect/>
          </a:stretch>
        </p:blipFill>
        <p:spPr bwMode="auto">
          <a:xfrm>
            <a:off x="467544" y="404665"/>
            <a:ext cx="8208144" cy="576063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pic5"/>
          <p:cNvPicPr>
            <a:picLocks noChangeAspect="1" noChangeArrowheads="1"/>
          </p:cNvPicPr>
          <p:nvPr/>
        </p:nvPicPr>
        <p:blipFill>
          <a:blip r:embed="rId2" cstate="print"/>
          <a:srcRect/>
          <a:stretch>
            <a:fillRect/>
          </a:stretch>
        </p:blipFill>
        <p:spPr bwMode="auto">
          <a:xfrm>
            <a:off x="468313" y="836712"/>
            <a:ext cx="8316912" cy="5544616"/>
          </a:xfrm>
          <a:prstGeom prst="rect">
            <a:avLst/>
          </a:prstGeom>
          <a:solidFill>
            <a:srgbClr val="FFCC00">
              <a:alpha val="71001"/>
            </a:srgbClr>
          </a:solid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ru-RU" sz="2700" b="1" dirty="0" smtClean="0">
                <a:solidFill>
                  <a:srgbClr val="FF0000"/>
                </a:solidFill>
              </a:rPr>
              <a:t>Дистрибьюторы-</a:t>
            </a:r>
            <a:endParaRPr lang="ru-RU" sz="2700" b="1" dirty="0">
              <a:solidFill>
                <a:srgbClr val="FF0000"/>
              </a:solidFill>
            </a:endParaRPr>
          </a:p>
        </p:txBody>
      </p:sp>
      <p:sp>
        <p:nvSpPr>
          <p:cNvPr id="15363" name="Rectangle 3"/>
          <p:cNvSpPr>
            <a:spLocks noGrp="1" noChangeArrowheads="1"/>
          </p:cNvSpPr>
          <p:nvPr>
            <p:ph idx="1"/>
          </p:nvPr>
        </p:nvSpPr>
        <p:spPr>
          <a:xfrm>
            <a:off x="827088" y="1628775"/>
            <a:ext cx="8137525" cy="4391025"/>
          </a:xfrm>
        </p:spPr>
        <p:txBody>
          <a:bodyPr>
            <a:normAutofit/>
          </a:bodyPr>
          <a:lstStyle/>
          <a:p>
            <a:pPr>
              <a:buFontTx/>
              <a:buNone/>
            </a:pPr>
            <a:r>
              <a:rPr lang="ru-RU" sz="2700" dirty="0"/>
              <a:t>   </a:t>
            </a:r>
            <a:r>
              <a:rPr lang="ru-RU" sz="2700" b="1" dirty="0"/>
              <a:t>посредники, ведущие операции от имени производителя </a:t>
            </a:r>
            <a:r>
              <a:rPr lang="ru-RU" sz="2700" b="1" dirty="0">
                <a:solidFill>
                  <a:srgbClr val="000000"/>
                </a:solidFill>
              </a:rPr>
              <a:t>и за свой счет.</a:t>
            </a:r>
          </a:p>
          <a:p>
            <a:r>
              <a:rPr lang="ru-RU" sz="2700" b="1" dirty="0"/>
              <a:t> Как правило, производитель предоставляет дистрибьютору право торговать своей продукцией на определенной территории и в течение определенного срока. По договору им приобретается право продажи продукции. </a:t>
            </a:r>
          </a:p>
          <a:p>
            <a:r>
              <a:rPr lang="ru-RU" sz="2200" b="1" dirty="0"/>
              <a:t>Дистрибьюторы, имеющие склад называются </a:t>
            </a:r>
            <a:r>
              <a:rPr lang="ru-RU" sz="2200" b="1" u="sng" dirty="0" err="1"/>
              <a:t>дистрибютеры</a:t>
            </a:r>
            <a:r>
              <a:rPr lang="ru-RU" sz="2200" b="1" u="sng" dirty="0"/>
              <a:t> регулярного типа.</a:t>
            </a:r>
          </a:p>
          <a:p>
            <a:endParaRPr lang="ru-RU" sz="2700" u="sng"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611560" y="620688"/>
            <a:ext cx="8064500" cy="5832648"/>
          </a:xfrm>
        </p:spPr>
        <p:txBody>
          <a:bodyPr>
            <a:normAutofit/>
          </a:bodyPr>
          <a:lstStyle/>
          <a:p>
            <a:pPr>
              <a:lnSpc>
                <a:spcPct val="90000"/>
              </a:lnSpc>
            </a:pPr>
            <a:r>
              <a:rPr lang="ru-RU" sz="2400" b="1" dirty="0"/>
              <a:t>Дилеры —</a:t>
            </a:r>
            <a:r>
              <a:rPr lang="ru-RU" sz="2400" dirty="0"/>
              <a:t> это оптовые, реже розничные посредники, которые ведут операции от своего имени и за свой счет. Товар приобретается ими по договору поставки. Таким образом, дилер становится собственником продукции после полной оплаты поставки. Отношения между производителем и дилером прекращаются после выполнения всех условий по договору поставки. </a:t>
            </a:r>
          </a:p>
          <a:p>
            <a:pPr>
              <a:lnSpc>
                <a:spcPct val="90000"/>
              </a:lnSpc>
              <a:buFontTx/>
              <a:buNone/>
            </a:pPr>
            <a:r>
              <a:rPr lang="ru-RU" sz="2400" dirty="0"/>
              <a:t>      </a:t>
            </a:r>
            <a:r>
              <a:rPr lang="ru-RU" sz="2400" b="1" dirty="0"/>
              <a:t>Различают два вида </a:t>
            </a:r>
            <a:r>
              <a:rPr lang="ru-RU" sz="2400" b="1" dirty="0" smtClean="0"/>
              <a:t>дилеров</a:t>
            </a:r>
            <a:r>
              <a:rPr lang="en-US" sz="2400" b="1" dirty="0" smtClean="0"/>
              <a:t>:</a:t>
            </a:r>
            <a:endParaRPr lang="ru-RU" sz="2400" b="1" dirty="0"/>
          </a:p>
          <a:p>
            <a:pPr>
              <a:lnSpc>
                <a:spcPct val="90000"/>
              </a:lnSpc>
            </a:pPr>
            <a:r>
              <a:rPr lang="ru-RU" sz="2400" b="1" dirty="0"/>
              <a:t> </a:t>
            </a:r>
            <a:r>
              <a:rPr lang="ru-RU" sz="2400" b="1" i="1" dirty="0"/>
              <a:t>Эксклюзивные дилеры</a:t>
            </a:r>
            <a:r>
              <a:rPr lang="ru-RU" sz="2400" dirty="0"/>
              <a:t> являются единственными представителями производителя в данном регионе и наделены исключительными правами по реализации его продукции. </a:t>
            </a:r>
          </a:p>
          <a:p>
            <a:pPr>
              <a:lnSpc>
                <a:spcPct val="90000"/>
              </a:lnSpc>
            </a:pPr>
            <a:r>
              <a:rPr lang="ru-RU" sz="2400" dirty="0"/>
              <a:t>Дилеры, сотрудничающие с производителем на условиях франшизы, именуются</a:t>
            </a:r>
            <a:r>
              <a:rPr lang="ru-RU" sz="2400" b="1" dirty="0"/>
              <a:t> </a:t>
            </a:r>
            <a:r>
              <a:rPr lang="ru-RU" sz="2400" b="1" i="1" dirty="0"/>
              <a:t>авторизованными.</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484632"/>
            <a:ext cx="7772400" cy="280072"/>
          </a:xfrm>
        </p:spPr>
        <p:txBody>
          <a:bodyPr>
            <a:normAutofit fontScale="90000"/>
          </a:bodyPr>
          <a:lstStyle/>
          <a:p>
            <a:endParaRPr lang="ru-RU" dirty="0"/>
          </a:p>
        </p:txBody>
      </p:sp>
      <p:sp>
        <p:nvSpPr>
          <p:cNvPr id="17411" name="Rectangle 3"/>
          <p:cNvSpPr>
            <a:spLocks noGrp="1" noChangeArrowheads="1"/>
          </p:cNvSpPr>
          <p:nvPr>
            <p:ph idx="1"/>
          </p:nvPr>
        </p:nvSpPr>
        <p:spPr>
          <a:xfrm>
            <a:off x="971600" y="1268760"/>
            <a:ext cx="7777163" cy="4897437"/>
          </a:xfrm>
        </p:spPr>
        <p:txBody>
          <a:bodyPr/>
          <a:lstStyle/>
          <a:p>
            <a:pPr>
              <a:lnSpc>
                <a:spcPct val="80000"/>
              </a:lnSpc>
            </a:pPr>
            <a:r>
              <a:rPr lang="ru-RU" sz="2800" b="1" i="1" dirty="0"/>
              <a:t>Агент</a:t>
            </a:r>
            <a:r>
              <a:rPr lang="ru-RU" sz="2800" b="1" dirty="0"/>
              <a:t> </a:t>
            </a:r>
            <a:r>
              <a:rPr lang="ru-RU" sz="2800" dirty="0"/>
              <a:t>– физическое или юридическое лицо, совершающее операции или выполняющее деловые поручения другого лица за его счет и от его имени, представляющее интересы покупателя или продавца на относительно постоянной основе, не принимающее на себя право собственности на товар. Агент ведет поиск потенциальных покупателей, продавцов, организует между ними переговоры, готовит проекты договоров, помогает в оформлении передачи права собственности на товары, рекламирует товар, заинтересовывает в покупке товара. </a:t>
            </a:r>
            <a:endParaRPr lang="ru-RU" sz="2800"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rot="10800000" flipV="1">
            <a:off x="685800" y="332656"/>
            <a:ext cx="7772400" cy="648072"/>
          </a:xfrm>
        </p:spPr>
        <p:txBody>
          <a:bodyPr>
            <a:normAutofit fontScale="90000"/>
          </a:bodyPr>
          <a:lstStyle/>
          <a:p>
            <a:endParaRPr lang="ru-RU" dirty="0"/>
          </a:p>
        </p:txBody>
      </p:sp>
      <p:sp>
        <p:nvSpPr>
          <p:cNvPr id="18435" name="Rectangle 3"/>
          <p:cNvSpPr>
            <a:spLocks noGrp="1" noChangeArrowheads="1"/>
          </p:cNvSpPr>
          <p:nvPr>
            <p:ph idx="1"/>
          </p:nvPr>
        </p:nvSpPr>
        <p:spPr>
          <a:xfrm>
            <a:off x="710952" y="1556792"/>
            <a:ext cx="7772400" cy="4050792"/>
          </a:xfrm>
        </p:spPr>
        <p:txBody>
          <a:bodyPr>
            <a:normAutofit/>
          </a:bodyPr>
          <a:lstStyle/>
          <a:p>
            <a:r>
              <a:rPr lang="ru-RU" sz="3200" b="1" i="1" dirty="0"/>
              <a:t>Брокер</a:t>
            </a:r>
            <a:r>
              <a:rPr lang="ru-RU" sz="3200" b="1" dirty="0"/>
              <a:t> </a:t>
            </a:r>
            <a:r>
              <a:rPr lang="ru-RU" sz="3200" dirty="0"/>
              <a:t> – физическое или юридическое лицо, выступающее посредником при заключении оптовых сделок между заинтересованными сторонами. За посредничество брокер получает вознаграждение в виде определенного процента от суммы сделки или заранее указанную в договоре абсолютную сумму. </a:t>
            </a:r>
          </a:p>
          <a:p>
            <a:endParaRPr lang="ru-RU"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4294967295"/>
          </p:nvPr>
        </p:nvSpPr>
        <p:spPr>
          <a:xfrm>
            <a:off x="0" y="836613"/>
            <a:ext cx="7993063" cy="5616575"/>
          </a:xfrm>
        </p:spPr>
        <p:txBody>
          <a:bodyPr/>
          <a:lstStyle/>
          <a:p>
            <a:pPr>
              <a:lnSpc>
                <a:spcPct val="90000"/>
              </a:lnSpc>
            </a:pPr>
            <a:r>
              <a:rPr lang="ru-RU" sz="2400" b="1" i="1"/>
              <a:t>Комиссионер</a:t>
            </a:r>
            <a:r>
              <a:rPr lang="ru-RU" sz="2400" b="1"/>
              <a:t> </a:t>
            </a:r>
            <a:r>
              <a:rPr lang="ru-RU" sz="2400"/>
              <a:t>– посредник в сделке, совершающий сделки за определенное вознаграждение (комиссионные), в пользу и за счет заказчика клиента, но от своего имени. </a:t>
            </a:r>
            <a:endParaRPr lang="ru-RU" sz="2400" i="1"/>
          </a:p>
          <a:p>
            <a:pPr>
              <a:lnSpc>
                <a:spcPct val="90000"/>
              </a:lnSpc>
            </a:pPr>
            <a:r>
              <a:rPr lang="ru-RU" sz="2400" b="1" i="1"/>
              <a:t>Комитент</a:t>
            </a:r>
            <a:r>
              <a:rPr lang="ru-RU" sz="2400"/>
              <a:t> – лицо, дающее поручение другому лицу (комиссионеру) заключить сделку с товаром от имени комиссионера, но за счет комитента. </a:t>
            </a:r>
            <a:endParaRPr lang="ru-RU" sz="2400" i="1"/>
          </a:p>
          <a:p>
            <a:pPr>
              <a:lnSpc>
                <a:spcPct val="90000"/>
              </a:lnSpc>
            </a:pPr>
            <a:r>
              <a:rPr lang="ru-RU" sz="2400" b="1" i="1"/>
              <a:t>Коммивояжер</a:t>
            </a:r>
            <a:r>
              <a:rPr lang="ru-RU" sz="2400" b="1"/>
              <a:t> </a:t>
            </a:r>
            <a:r>
              <a:rPr lang="ru-RU" sz="2400"/>
              <a:t>– разъездной агент торгового предприятия, фирмы, предлагающий покупателям товары по имеющимся у него образцам, каталогам.</a:t>
            </a:r>
          </a:p>
          <a:p>
            <a:pPr>
              <a:lnSpc>
                <a:spcPct val="90000"/>
              </a:lnSpc>
            </a:pPr>
            <a:r>
              <a:rPr lang="ru-RU" sz="2400"/>
              <a:t> </a:t>
            </a:r>
            <a:r>
              <a:rPr lang="ru-RU" sz="2400" b="1" i="1"/>
              <a:t>Консигнатор</a:t>
            </a:r>
            <a:r>
              <a:rPr lang="ru-RU" sz="2400" b="1"/>
              <a:t> </a:t>
            </a:r>
            <a:r>
              <a:rPr lang="ru-RU" sz="2400"/>
              <a:t>– оптовый торговец, получающий от поручителя товары и продающий их со своего склада и от своего имени, за вознаграждение, которое поручитель выплачивает консигнатору по договору.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0"/>
            <a:ext cx="7772400" cy="1609344"/>
          </a:xfrm>
        </p:spPr>
        <p:txBody>
          <a:bodyPr>
            <a:normAutofit/>
          </a:bodyPr>
          <a:lstStyle/>
          <a:p>
            <a:r>
              <a:rPr lang="ru-RU" sz="3200" dirty="0"/>
              <a:t>Формы товародвижения – </a:t>
            </a:r>
            <a:br>
              <a:rPr lang="ru-RU" sz="3200" dirty="0"/>
            </a:br>
            <a:r>
              <a:rPr lang="ru-RU" sz="3200" dirty="0"/>
              <a:t>транзитная, складская</a:t>
            </a:r>
          </a:p>
        </p:txBody>
      </p:sp>
      <p:sp>
        <p:nvSpPr>
          <p:cNvPr id="20483" name="Rectangle 3"/>
          <p:cNvSpPr>
            <a:spLocks noGrp="1" noChangeArrowheads="1"/>
          </p:cNvSpPr>
          <p:nvPr>
            <p:ph idx="1"/>
          </p:nvPr>
        </p:nvSpPr>
        <p:spPr>
          <a:xfrm>
            <a:off x="457200" y="1412776"/>
            <a:ext cx="8229600" cy="5445224"/>
          </a:xfrm>
        </p:spPr>
        <p:txBody>
          <a:bodyPr/>
          <a:lstStyle/>
          <a:p>
            <a:pPr>
              <a:lnSpc>
                <a:spcPct val="80000"/>
              </a:lnSpc>
            </a:pPr>
            <a:r>
              <a:rPr lang="ru-RU" sz="2800" i="1" dirty="0"/>
              <a:t>Транзитная</a:t>
            </a:r>
            <a:r>
              <a:rPr lang="ru-RU" sz="2800" dirty="0"/>
              <a:t> - поставка продукции, минуя склад.</a:t>
            </a:r>
          </a:p>
          <a:p>
            <a:pPr>
              <a:lnSpc>
                <a:spcPct val="80000"/>
              </a:lnSpc>
              <a:buFontTx/>
              <a:buNone/>
            </a:pPr>
            <a:r>
              <a:rPr lang="ru-RU" sz="2800" dirty="0"/>
              <a:t>а) поставка товаров от производителя </a:t>
            </a:r>
          </a:p>
          <a:p>
            <a:pPr>
              <a:lnSpc>
                <a:spcPct val="80000"/>
              </a:lnSpc>
              <a:buFontTx/>
              <a:buNone/>
            </a:pPr>
            <a:r>
              <a:rPr lang="ru-RU" sz="2800" dirty="0"/>
              <a:t>б) поставка от оптовика.</a:t>
            </a:r>
          </a:p>
          <a:p>
            <a:pPr>
              <a:lnSpc>
                <a:spcPct val="80000"/>
              </a:lnSpc>
              <a:buFontTx/>
              <a:buNone/>
            </a:pPr>
            <a:r>
              <a:rPr lang="ru-RU" sz="2800" dirty="0"/>
              <a:t> Транзитная форма целесообразна для поставки крупных партий товаров, а так же  когда товар не требует дополнительной подготовки к продаже.</a:t>
            </a:r>
            <a:endParaRPr lang="ru-RU" sz="2800" i="1" dirty="0"/>
          </a:p>
          <a:p>
            <a:pPr>
              <a:lnSpc>
                <a:spcPct val="80000"/>
              </a:lnSpc>
              <a:buFontTx/>
              <a:buNone/>
            </a:pPr>
            <a:r>
              <a:rPr lang="ru-RU" sz="2800" i="1" dirty="0"/>
              <a:t>Преимущества </a:t>
            </a:r>
            <a:r>
              <a:rPr lang="en-US" sz="2800" i="1" dirty="0"/>
              <a:t>:</a:t>
            </a:r>
            <a:endParaRPr lang="ru-RU" sz="2800" i="1" dirty="0"/>
          </a:p>
          <a:p>
            <a:pPr>
              <a:lnSpc>
                <a:spcPct val="80000"/>
              </a:lnSpc>
              <a:buFontTx/>
              <a:buNone/>
            </a:pPr>
            <a:r>
              <a:rPr lang="ru-RU" sz="2800" dirty="0"/>
              <a:t>- сокращение времени и расходов на транспортировку;</a:t>
            </a:r>
          </a:p>
          <a:p>
            <a:pPr>
              <a:lnSpc>
                <a:spcPct val="80000"/>
              </a:lnSpc>
              <a:buFontTx/>
              <a:buNone/>
            </a:pPr>
            <a:r>
              <a:rPr lang="ru-RU" sz="2800" dirty="0"/>
              <a:t>- сокращение издержек на хранение и погрузочно-разгрузочные работы.</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body" idx="4294967295"/>
          </p:nvPr>
        </p:nvSpPr>
        <p:spPr>
          <a:xfrm>
            <a:off x="395536" y="333374"/>
            <a:ext cx="8748464" cy="5471889"/>
          </a:xfrm>
        </p:spPr>
        <p:txBody>
          <a:bodyPr/>
          <a:lstStyle/>
          <a:p>
            <a:pPr marL="609600" indent="-609600">
              <a:buFontTx/>
              <a:buNone/>
            </a:pPr>
            <a:r>
              <a:rPr lang="ru-RU" sz="3200" b="1" i="1" dirty="0"/>
              <a:t>Складская </a:t>
            </a:r>
            <a:r>
              <a:rPr lang="ru-RU" sz="3200" b="1" dirty="0"/>
              <a:t>форма товародвижения– поставка продукции производится через склады.</a:t>
            </a:r>
            <a:endParaRPr lang="ru-RU" sz="3200" b="1" i="1" dirty="0"/>
          </a:p>
          <a:p>
            <a:pPr marL="609600" indent="-609600">
              <a:buFontTx/>
              <a:buNone/>
            </a:pPr>
            <a:r>
              <a:rPr lang="ru-RU" sz="3600" i="1" dirty="0"/>
              <a:t>Преимущества </a:t>
            </a:r>
            <a:r>
              <a:rPr lang="en-US" sz="3600" i="1" dirty="0"/>
              <a:t>:</a:t>
            </a:r>
            <a:endParaRPr lang="ru-RU" sz="3600" i="1" dirty="0"/>
          </a:p>
          <a:p>
            <a:pPr marL="609600" indent="-609600"/>
            <a:r>
              <a:rPr lang="ru-RU" sz="3600" dirty="0"/>
              <a:t>- покупка товаров мелкими партиями с удобной для покупателя частотой;</a:t>
            </a:r>
          </a:p>
          <a:p>
            <a:pPr marL="609600" indent="-609600"/>
            <a:r>
              <a:rPr lang="ru-RU" sz="3600" dirty="0"/>
              <a:t>-разнообразие ассортимента на складах.</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611560" y="548680"/>
            <a:ext cx="7772400" cy="5256584"/>
          </a:xfrm>
        </p:spPr>
        <p:txBody>
          <a:bodyPr>
            <a:normAutofit/>
          </a:bodyPr>
          <a:lstStyle/>
          <a:p>
            <a:pPr algn="ctr">
              <a:lnSpc>
                <a:spcPct val="90000"/>
              </a:lnSpc>
              <a:buFontTx/>
              <a:buNone/>
            </a:pPr>
            <a:r>
              <a:rPr lang="ru-RU" sz="2800" b="1" dirty="0"/>
              <a:t>   </a:t>
            </a:r>
            <a:r>
              <a:rPr lang="ru-RU" sz="3200" b="1" dirty="0">
                <a:solidFill>
                  <a:srgbClr val="FF0000"/>
                </a:solidFill>
              </a:rPr>
              <a:t>Условия существования распределительной логистики:</a:t>
            </a:r>
          </a:p>
          <a:p>
            <a:pPr>
              <a:lnSpc>
                <a:spcPct val="90000"/>
              </a:lnSpc>
              <a:buFontTx/>
              <a:buNone/>
            </a:pPr>
            <a:r>
              <a:rPr lang="ru-RU" sz="3200" b="1" dirty="0"/>
              <a:t>Основное</a:t>
            </a:r>
          </a:p>
          <a:p>
            <a:pPr>
              <a:lnSpc>
                <a:spcPct val="90000"/>
              </a:lnSpc>
            </a:pPr>
            <a:r>
              <a:rPr lang="ru-RU" sz="3200" b="1" dirty="0"/>
              <a:t> наличие большого числа каналов</a:t>
            </a:r>
          </a:p>
          <a:p>
            <a:pPr>
              <a:lnSpc>
                <a:spcPct val="90000"/>
              </a:lnSpc>
            </a:pPr>
            <a:r>
              <a:rPr lang="ru-RU" sz="3200" b="1" dirty="0"/>
              <a:t> наличие широты и глубины логистического канала , т.е. множества </a:t>
            </a:r>
            <a:r>
              <a:rPr lang="ru-RU" sz="3200" b="1" dirty="0" err="1"/>
              <a:t>транспортнно</a:t>
            </a:r>
            <a:r>
              <a:rPr lang="ru-RU" sz="3200" b="1" dirty="0"/>
              <a:t>-экспедиционных компаний, дистрибьюторов, работающих на различных условиях.</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55576" y="188640"/>
            <a:ext cx="7704856" cy="2464952"/>
          </a:xfrm>
        </p:spPr>
        <p:txBody>
          <a:bodyPr>
            <a:normAutofit/>
          </a:bodyPr>
          <a:lstStyle/>
          <a:p>
            <a:r>
              <a:rPr lang="ru-RU" dirty="0" smtClean="0"/>
              <a:t>Что такое распределение продукции</a:t>
            </a:r>
            <a:r>
              <a:rPr lang="en-US" dirty="0" smtClean="0"/>
              <a:t>?</a:t>
            </a:r>
            <a:endParaRPr lang="ru-RU" dirty="0"/>
          </a:p>
        </p:txBody>
      </p:sp>
      <p:sp>
        <p:nvSpPr>
          <p:cNvPr id="5123" name="Rectangle 3"/>
          <p:cNvSpPr>
            <a:spLocks noGrp="1" noChangeArrowheads="1"/>
          </p:cNvSpPr>
          <p:nvPr>
            <p:ph idx="1"/>
          </p:nvPr>
        </p:nvSpPr>
        <p:spPr>
          <a:xfrm>
            <a:off x="467544" y="2852936"/>
            <a:ext cx="7772400" cy="1091568"/>
          </a:xfrm>
        </p:spPr>
        <p:txBody>
          <a:bodyPr>
            <a:noAutofit/>
          </a:bodyPr>
          <a:lstStyle/>
          <a:p>
            <a:pPr>
              <a:buFontTx/>
              <a:buNone/>
            </a:pPr>
            <a:r>
              <a:rPr lang="ru-RU" sz="2800" b="1" dirty="0" smtClean="0"/>
              <a:t>Распределение </a:t>
            </a:r>
            <a:r>
              <a:rPr lang="ru-RU" sz="2800" b="1" dirty="0"/>
              <a:t>(сбыт) продукции – раздел логистики в котором рассматриваются процессы организации поставки потребительских товаров и товаров промышленного назначения от производителей к потребителям.</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ru-RU" sz="3200"/>
              <a:t>Условия развития распределительной логистики</a:t>
            </a:r>
          </a:p>
        </p:txBody>
      </p:sp>
      <p:sp>
        <p:nvSpPr>
          <p:cNvPr id="23555" name="Rectangle 3"/>
          <p:cNvSpPr>
            <a:spLocks noGrp="1" noChangeArrowheads="1"/>
          </p:cNvSpPr>
          <p:nvPr>
            <p:ph idx="1"/>
          </p:nvPr>
        </p:nvSpPr>
        <p:spPr>
          <a:xfrm>
            <a:off x="468313" y="1844824"/>
            <a:ext cx="8229600" cy="4314676"/>
          </a:xfrm>
        </p:spPr>
        <p:txBody>
          <a:bodyPr/>
          <a:lstStyle/>
          <a:p>
            <a:pPr marL="609600" indent="-609600"/>
            <a:r>
              <a:rPr lang="ru-RU" sz="2800" dirty="0"/>
              <a:t>формирование и развитие специальных подсистем (складского и дорожного хозяйства, транспорта);</a:t>
            </a:r>
          </a:p>
          <a:p>
            <a:pPr marL="609600" indent="-609600"/>
            <a:r>
              <a:rPr lang="ru-RU" sz="2800" dirty="0"/>
              <a:t>развитие системы информационного обеспечения;</a:t>
            </a:r>
          </a:p>
          <a:p>
            <a:pPr marL="609600" indent="-609600"/>
            <a:r>
              <a:rPr lang="ru-RU" sz="2800" dirty="0"/>
              <a:t>развитие тароупаковочной индустрии;</a:t>
            </a:r>
          </a:p>
          <a:p>
            <a:pPr marL="609600" indent="-609600"/>
            <a:r>
              <a:rPr lang="ru-RU" sz="2800" dirty="0"/>
              <a:t>развитие финансово-кредитной системы.</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ru-RU" dirty="0" smtClean="0"/>
              <a:t>Существует 3 вида менеджмента</a:t>
            </a:r>
            <a:r>
              <a:rPr lang="en-US" dirty="0" smtClean="0"/>
              <a:t>:</a:t>
            </a:r>
            <a:endParaRPr lang="ru-RU" dirty="0"/>
          </a:p>
        </p:txBody>
      </p:sp>
      <p:sp>
        <p:nvSpPr>
          <p:cNvPr id="24579" name="Rectangle 3"/>
          <p:cNvSpPr>
            <a:spLocks noGrp="1" noChangeArrowheads="1"/>
          </p:cNvSpPr>
          <p:nvPr>
            <p:ph type="body" sz="half" idx="1"/>
          </p:nvPr>
        </p:nvSpPr>
        <p:spPr>
          <a:xfrm>
            <a:off x="457200" y="1600200"/>
            <a:ext cx="7283152" cy="4525963"/>
          </a:xfrm>
        </p:spPr>
        <p:txBody>
          <a:bodyPr>
            <a:normAutofit/>
          </a:bodyPr>
          <a:lstStyle/>
          <a:p>
            <a:pPr marL="609600" indent="-609600"/>
            <a:r>
              <a:rPr lang="ru-RU" sz="4000" b="1" dirty="0">
                <a:solidFill>
                  <a:srgbClr val="FF0000"/>
                </a:solidFill>
              </a:rPr>
              <a:t>Стратегический менеджмент</a:t>
            </a:r>
          </a:p>
          <a:p>
            <a:pPr marL="609600" indent="-609600"/>
            <a:r>
              <a:rPr lang="ru-RU" sz="4000" b="1" dirty="0">
                <a:solidFill>
                  <a:srgbClr val="FF0000"/>
                </a:solidFill>
              </a:rPr>
              <a:t>Тактический менеджмент</a:t>
            </a:r>
          </a:p>
          <a:p>
            <a:pPr marL="609600" indent="-609600"/>
            <a:r>
              <a:rPr lang="ru-RU" sz="4000" b="1" dirty="0">
                <a:solidFill>
                  <a:srgbClr val="FF0000"/>
                </a:solidFill>
              </a:rPr>
              <a:t> Операционный менеджмент</a:t>
            </a:r>
            <a:endParaRPr lang="ru-RU" sz="4000" b="1" i="1" dirty="0">
              <a:solidFill>
                <a:srgbClr val="FF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body" idx="4294967295"/>
          </p:nvPr>
        </p:nvSpPr>
        <p:spPr>
          <a:xfrm>
            <a:off x="0" y="727075"/>
            <a:ext cx="9144000" cy="6130925"/>
          </a:xfrm>
        </p:spPr>
        <p:txBody>
          <a:bodyPr/>
          <a:lstStyle/>
          <a:p>
            <a:pPr marL="609600" indent="-609600" algn="ctr">
              <a:buFontTx/>
              <a:buNone/>
            </a:pPr>
            <a:r>
              <a:rPr lang="ru-RU" sz="3200" i="1" dirty="0">
                <a:solidFill>
                  <a:srgbClr val="FF0000"/>
                </a:solidFill>
              </a:rPr>
              <a:t>Стратегический менеджмент</a:t>
            </a:r>
            <a:endParaRPr lang="ru-RU" sz="3200" dirty="0">
              <a:solidFill>
                <a:srgbClr val="FF0000"/>
              </a:solidFill>
            </a:endParaRPr>
          </a:p>
          <a:p>
            <a:pPr marL="609600" indent="-609600" algn="ctr">
              <a:buFontTx/>
              <a:buNone/>
            </a:pPr>
            <a:r>
              <a:rPr lang="ru-RU" sz="2800" dirty="0"/>
              <a:t>Задачи:</a:t>
            </a:r>
          </a:p>
          <a:p>
            <a:pPr marL="609600" indent="-609600"/>
            <a:r>
              <a:rPr lang="ru-RU" sz="2800" dirty="0"/>
              <a:t>Организация процесса заказа товаров.</a:t>
            </a:r>
          </a:p>
          <a:p>
            <a:pPr marL="609600" indent="-609600"/>
            <a:r>
              <a:rPr lang="ru-RU" sz="2800" dirty="0"/>
              <a:t>Выбор способа транспортировки товаров.</a:t>
            </a:r>
          </a:p>
          <a:p>
            <a:pPr marL="609600" indent="-609600"/>
            <a:r>
              <a:rPr lang="ru-RU" sz="2800" dirty="0"/>
              <a:t> Определение системы управления товарными запасами.</a:t>
            </a:r>
          </a:p>
          <a:p>
            <a:pPr marL="609600" indent="-609600">
              <a:buFontTx/>
              <a:buNone/>
            </a:pPr>
            <a:endParaRPr lang="ru-RU" sz="2800" dirty="0"/>
          </a:p>
          <a:p>
            <a:pPr marL="609600" indent="-609600">
              <a:buFontTx/>
              <a:buNone/>
            </a:pPr>
            <a:r>
              <a:rPr lang="ru-RU" sz="2800" dirty="0"/>
              <a:t>На уровне стратегического менеджмента строится логистическая цепь.</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r>
              <a:rPr lang="ru-RU" sz="4000" dirty="0">
                <a:solidFill>
                  <a:srgbClr val="FF0000"/>
                </a:solidFill>
              </a:rPr>
              <a:t>Тактический менеджмент</a:t>
            </a:r>
            <a:r>
              <a:rPr lang="ru-RU" sz="4000" dirty="0" smtClean="0">
                <a:solidFill>
                  <a:srgbClr val="FF0000"/>
                </a:solidFill>
              </a:rPr>
              <a:t>.</a:t>
            </a:r>
            <a:br>
              <a:rPr lang="ru-RU" sz="4000" dirty="0" smtClean="0">
                <a:solidFill>
                  <a:srgbClr val="FF0000"/>
                </a:solidFill>
              </a:rPr>
            </a:br>
            <a:r>
              <a:rPr lang="ru-RU" sz="4000" dirty="0">
                <a:solidFill>
                  <a:srgbClr val="FF0000"/>
                </a:solidFill>
              </a:rPr>
              <a:t/>
            </a:r>
            <a:br>
              <a:rPr lang="ru-RU" sz="4000" dirty="0">
                <a:solidFill>
                  <a:srgbClr val="FF0000"/>
                </a:solidFill>
              </a:rPr>
            </a:br>
            <a:r>
              <a:rPr lang="ru-RU" sz="3600" b="1" dirty="0"/>
              <a:t>Задачи</a:t>
            </a:r>
            <a:r>
              <a:rPr lang="ru-RU" sz="3600" b="1" dirty="0" smtClean="0"/>
              <a:t>:</a:t>
            </a:r>
            <a:r>
              <a:rPr lang="ru-RU" sz="3200" dirty="0"/>
              <a:t/>
            </a:r>
            <a:br>
              <a:rPr lang="ru-RU" sz="3200" dirty="0"/>
            </a:br>
            <a:endParaRPr lang="ru-RU" sz="3200" dirty="0"/>
          </a:p>
        </p:txBody>
      </p:sp>
      <p:sp>
        <p:nvSpPr>
          <p:cNvPr id="26627" name="Rectangle 3"/>
          <p:cNvSpPr>
            <a:spLocks noGrp="1" noChangeArrowheads="1"/>
          </p:cNvSpPr>
          <p:nvPr>
            <p:ph idx="1"/>
          </p:nvPr>
        </p:nvSpPr>
        <p:spPr/>
        <p:txBody>
          <a:bodyPr>
            <a:normAutofit/>
          </a:bodyPr>
          <a:lstStyle/>
          <a:p>
            <a:pPr marL="609600" indent="-609600"/>
            <a:r>
              <a:rPr lang="ru-RU" sz="2800"/>
              <a:t>Инвестиции в закупку оборудования, транспортных средств.</a:t>
            </a:r>
          </a:p>
          <a:p>
            <a:pPr marL="609600" indent="-609600"/>
            <a:r>
              <a:rPr lang="ru-RU" sz="2800"/>
              <a:t>Разработка маршрута транспортировки товаров</a:t>
            </a:r>
          </a:p>
          <a:p>
            <a:pPr marL="609600" indent="-609600"/>
            <a:r>
              <a:rPr lang="ru-RU" sz="2800"/>
              <a:t>Обеспечение рационального использования закупленных или привлеченных транспортных средств.</a:t>
            </a:r>
          </a:p>
          <a:p>
            <a:pPr marL="609600" indent="-609600"/>
            <a:r>
              <a:rPr lang="ru-RU" sz="2800"/>
              <a:t> Обеспечение оптимальной загрузки складов.</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fontScale="90000"/>
          </a:bodyPr>
          <a:lstStyle/>
          <a:p>
            <a:r>
              <a:rPr lang="ru-RU" sz="3600" b="1" dirty="0">
                <a:solidFill>
                  <a:srgbClr val="FF0000"/>
                </a:solidFill>
              </a:rPr>
              <a:t>Операционный менеджмент</a:t>
            </a:r>
            <a:r>
              <a:rPr lang="ru-RU" sz="3600" b="1" dirty="0" smtClean="0">
                <a:solidFill>
                  <a:srgbClr val="FF0000"/>
                </a:solidFill>
              </a:rPr>
              <a:t>.</a:t>
            </a:r>
            <a:br>
              <a:rPr lang="ru-RU" sz="3600" b="1" dirty="0" smtClean="0">
                <a:solidFill>
                  <a:srgbClr val="FF0000"/>
                </a:solidFill>
              </a:rPr>
            </a:br>
            <a:r>
              <a:rPr lang="ru-RU" sz="3600" b="1" dirty="0">
                <a:solidFill>
                  <a:srgbClr val="FF0000"/>
                </a:solidFill>
              </a:rPr>
              <a:t/>
            </a:r>
            <a:br>
              <a:rPr lang="ru-RU" sz="3600" b="1" dirty="0">
                <a:solidFill>
                  <a:srgbClr val="FF0000"/>
                </a:solidFill>
              </a:rPr>
            </a:br>
            <a:r>
              <a:rPr lang="ru-RU" sz="3600" b="1" dirty="0"/>
              <a:t>Задачи:</a:t>
            </a:r>
            <a:r>
              <a:rPr lang="ru-RU" sz="3200" dirty="0"/>
              <a:t/>
            </a:r>
            <a:br>
              <a:rPr lang="ru-RU" sz="3200" dirty="0"/>
            </a:br>
            <a:endParaRPr lang="ru-RU" sz="3200" dirty="0"/>
          </a:p>
        </p:txBody>
      </p:sp>
      <p:sp>
        <p:nvSpPr>
          <p:cNvPr id="27651" name="Rectangle 3"/>
          <p:cNvSpPr>
            <a:spLocks noGrp="1" noChangeArrowheads="1"/>
          </p:cNvSpPr>
          <p:nvPr>
            <p:ph idx="1"/>
          </p:nvPr>
        </p:nvSpPr>
        <p:spPr/>
        <p:txBody>
          <a:bodyPr/>
          <a:lstStyle/>
          <a:p>
            <a:pPr marL="609600" indent="-609600"/>
            <a:endParaRPr lang="ru-RU" dirty="0"/>
          </a:p>
          <a:p>
            <a:pPr marL="609600" indent="-609600"/>
            <a:r>
              <a:rPr lang="ru-RU" sz="3200" dirty="0"/>
              <a:t>Мониторинг  транспортировки.</a:t>
            </a:r>
          </a:p>
          <a:p>
            <a:pPr marL="609600" indent="-609600"/>
            <a:r>
              <a:rPr lang="ru-RU" sz="3200" dirty="0"/>
              <a:t> Контроль за состоянием запасов.</a:t>
            </a:r>
          </a:p>
          <a:p>
            <a:pPr marL="609600" indent="-609600"/>
            <a:r>
              <a:rPr lang="ru-RU" sz="3200" dirty="0"/>
              <a:t> Организация погрузочно-разгрузочных работ.</a:t>
            </a:r>
          </a:p>
          <a:p>
            <a:pPr marL="609600" indent="-609600"/>
            <a:r>
              <a:rPr lang="ru-RU" sz="3200" dirty="0"/>
              <a:t>Формирование грузовых единиц.</a:t>
            </a:r>
          </a:p>
          <a:p>
            <a:pPr marL="609600" indent="-609600">
              <a:buFontTx/>
              <a:buNone/>
            </a:pPr>
            <a:endParaRPr lang="ru-RU" sz="3200" dirty="0"/>
          </a:p>
          <a:p>
            <a:pPr marL="609600" indent="-609600"/>
            <a:endParaRPr lang="ru-RU" sz="3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611560" y="1196752"/>
            <a:ext cx="7772400" cy="4050792"/>
          </a:xfrm>
        </p:spPr>
        <p:txBody>
          <a:bodyPr>
            <a:noAutofit/>
          </a:bodyPr>
          <a:lstStyle/>
          <a:p>
            <a:pPr>
              <a:lnSpc>
                <a:spcPct val="90000"/>
              </a:lnSpc>
            </a:pPr>
            <a:r>
              <a:rPr lang="ru-RU" sz="3600" dirty="0"/>
              <a:t>Стратегический менеджмент отвечает на вопрос  КАКОЙ следует быть распределительной системе.</a:t>
            </a:r>
          </a:p>
          <a:p>
            <a:pPr>
              <a:lnSpc>
                <a:spcPct val="90000"/>
              </a:lnSpc>
            </a:pPr>
            <a:r>
              <a:rPr lang="ru-RU" sz="3600" dirty="0"/>
              <a:t> Тактический менеджмент отвечает на вопрос КАК (каким образом) ее организовать.</a:t>
            </a:r>
          </a:p>
          <a:p>
            <a:pPr>
              <a:lnSpc>
                <a:spcPct val="90000"/>
              </a:lnSpc>
            </a:pPr>
            <a:r>
              <a:rPr lang="ru-RU" sz="3600" dirty="0"/>
              <a:t> Операционный менеджмент обеспечивает ее функционирование.</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algn="l"/>
            <a:r>
              <a:rPr lang="ru-RU" sz="3200" dirty="0"/>
              <a:t>Процесс распределения включает в себя </a:t>
            </a:r>
            <a:r>
              <a:rPr lang="ru-RU" sz="3200" dirty="0">
                <a:solidFill>
                  <a:srgbClr val="FF0000"/>
                </a:solidFill>
              </a:rPr>
              <a:t>коммерческую </a:t>
            </a:r>
            <a:r>
              <a:rPr lang="ru-RU" sz="3200" dirty="0"/>
              <a:t>функцию и </a:t>
            </a:r>
            <a:r>
              <a:rPr lang="ru-RU" sz="3200" dirty="0">
                <a:solidFill>
                  <a:srgbClr val="FF0000"/>
                </a:solidFill>
              </a:rPr>
              <a:t>физическое</a:t>
            </a:r>
            <a:r>
              <a:rPr lang="ru-RU" sz="3200" dirty="0"/>
              <a:t> распределение</a:t>
            </a:r>
          </a:p>
        </p:txBody>
      </p:sp>
      <p:sp>
        <p:nvSpPr>
          <p:cNvPr id="6147" name="Rectangle 3"/>
          <p:cNvSpPr>
            <a:spLocks noGrp="1" noChangeArrowheads="1"/>
          </p:cNvSpPr>
          <p:nvPr>
            <p:ph sz="half" idx="1"/>
          </p:nvPr>
        </p:nvSpPr>
        <p:spPr>
          <a:xfrm>
            <a:off x="4572000" y="2526580"/>
            <a:ext cx="4038600" cy="3916363"/>
          </a:xfrm>
        </p:spPr>
        <p:txBody>
          <a:bodyPr>
            <a:normAutofit/>
          </a:bodyPr>
          <a:lstStyle/>
          <a:p>
            <a:r>
              <a:rPr lang="ru-RU" sz="3200" dirty="0">
                <a:solidFill>
                  <a:srgbClr val="FF0000"/>
                </a:solidFill>
              </a:rPr>
              <a:t>Коммерческая функция – </a:t>
            </a:r>
          </a:p>
          <a:p>
            <a:pPr>
              <a:buFontTx/>
              <a:buNone/>
            </a:pPr>
            <a:r>
              <a:rPr lang="ru-RU" sz="3200" dirty="0"/>
              <a:t>   купля –продажа, передача прав собственности  на товар</a:t>
            </a:r>
          </a:p>
        </p:txBody>
      </p:sp>
      <p:sp>
        <p:nvSpPr>
          <p:cNvPr id="6148" name="Rectangle 4"/>
          <p:cNvSpPr>
            <a:spLocks noGrp="1" noChangeArrowheads="1"/>
          </p:cNvSpPr>
          <p:nvPr>
            <p:ph sz="half" idx="2"/>
          </p:nvPr>
        </p:nvSpPr>
        <p:spPr>
          <a:xfrm>
            <a:off x="323528" y="2636911"/>
            <a:ext cx="4038600" cy="3695700"/>
          </a:xfrm>
        </p:spPr>
        <p:txBody>
          <a:bodyPr>
            <a:normAutofit/>
          </a:bodyPr>
          <a:lstStyle/>
          <a:p>
            <a:r>
              <a:rPr lang="ru-RU" sz="3200" dirty="0">
                <a:solidFill>
                  <a:srgbClr val="FF0000"/>
                </a:solidFill>
              </a:rPr>
              <a:t>Физическое распределение –</a:t>
            </a:r>
          </a:p>
          <a:p>
            <a:pPr>
              <a:buFontTx/>
              <a:buNone/>
            </a:pPr>
            <a:r>
              <a:rPr lang="ru-RU" sz="3200" dirty="0"/>
              <a:t>   транспортировка и хранение товара</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765175"/>
            <a:ext cx="8229600" cy="1139825"/>
          </a:xfrm>
        </p:spPr>
        <p:txBody>
          <a:bodyPr>
            <a:normAutofit fontScale="90000"/>
          </a:bodyPr>
          <a:lstStyle/>
          <a:p>
            <a:pPr algn="l"/>
            <a:r>
              <a:rPr lang="ru-RU" sz="2800" i="1">
                <a:solidFill>
                  <a:srgbClr val="FF0000"/>
                </a:solidFill>
              </a:rPr>
              <a:t>Логистический канал</a:t>
            </a:r>
            <a:r>
              <a:rPr lang="ru-RU" sz="2800"/>
              <a:t> частично упорядоченное множество различных посредников, осуществляющих доведение материального потока от конкретного производителя до его потребителя.</a:t>
            </a:r>
            <a:br>
              <a:rPr lang="ru-RU" sz="2800"/>
            </a:br>
            <a:endParaRPr lang="ru-RU" sz="2800"/>
          </a:p>
        </p:txBody>
      </p:sp>
      <p:sp>
        <p:nvSpPr>
          <p:cNvPr id="7171" name="Rectangle 3"/>
          <p:cNvSpPr>
            <a:spLocks noGrp="1" noChangeArrowheads="1"/>
          </p:cNvSpPr>
          <p:nvPr>
            <p:ph type="body" idx="4294967295"/>
          </p:nvPr>
        </p:nvSpPr>
        <p:spPr>
          <a:xfrm>
            <a:off x="0" y="2327275"/>
            <a:ext cx="9144000" cy="4530725"/>
          </a:xfrm>
        </p:spPr>
        <p:txBody>
          <a:bodyPr/>
          <a:lstStyle/>
          <a:p>
            <a:pPr>
              <a:spcBef>
                <a:spcPct val="0"/>
              </a:spcBef>
              <a:buFontTx/>
              <a:buNone/>
            </a:pPr>
            <a:r>
              <a:rPr lang="ru-RU" sz="2800" dirty="0">
                <a:solidFill>
                  <a:srgbClr val="FF0000"/>
                </a:solidFill>
              </a:rPr>
              <a:t>                         </a:t>
            </a:r>
            <a:endParaRPr lang="ru-RU" dirty="0"/>
          </a:p>
          <a:p>
            <a:pPr>
              <a:buFontTx/>
              <a:buNone/>
            </a:pPr>
            <a:r>
              <a:rPr lang="en-US" sz="2800" dirty="0">
                <a:solidFill>
                  <a:srgbClr val="FF0000"/>
                </a:solidFill>
              </a:rPr>
              <a:t>                          </a:t>
            </a:r>
            <a:endParaRPr lang="ru-RU" sz="2800" dirty="0">
              <a:solidFill>
                <a:srgbClr val="FF0000"/>
              </a:solidFill>
            </a:endParaRPr>
          </a:p>
        </p:txBody>
      </p:sp>
      <p:sp>
        <p:nvSpPr>
          <p:cNvPr id="7172" name="Rectangle 4"/>
          <p:cNvSpPr>
            <a:spLocks noChangeArrowheads="1"/>
          </p:cNvSpPr>
          <p:nvPr/>
        </p:nvSpPr>
        <p:spPr bwMode="auto">
          <a:xfrm>
            <a:off x="0" y="2781300"/>
            <a:ext cx="2771800" cy="1295400"/>
          </a:xfrm>
          <a:prstGeom prst="rect">
            <a:avLst/>
          </a:prstGeom>
          <a:solidFill>
            <a:schemeClr val="accent1"/>
          </a:solidFill>
          <a:ln w="9525">
            <a:solidFill>
              <a:schemeClr val="tx1"/>
            </a:solidFill>
            <a:miter lim="800000"/>
            <a:headEnd/>
            <a:tailEnd/>
          </a:ln>
          <a:effectLst/>
        </p:spPr>
        <p:txBody>
          <a:bodyPr wrap="none" anchor="ctr"/>
          <a:lstStyle/>
          <a:p>
            <a:pPr algn="ctr"/>
            <a:r>
              <a:rPr lang="ru-RU" sz="2400" b="1" dirty="0">
                <a:solidFill>
                  <a:srgbClr val="FFFF00"/>
                </a:solidFill>
                <a:latin typeface="Verdana" pitchFamily="34" charset="0"/>
              </a:rPr>
              <a:t>Поставщик</a:t>
            </a:r>
          </a:p>
          <a:p>
            <a:pPr algn="ctr"/>
            <a:r>
              <a:rPr lang="ru-RU" sz="2400" b="1" dirty="0">
                <a:solidFill>
                  <a:srgbClr val="FFFF00"/>
                </a:solidFill>
                <a:latin typeface="Verdana" pitchFamily="34" charset="0"/>
              </a:rPr>
              <a:t> материального</a:t>
            </a:r>
          </a:p>
          <a:p>
            <a:pPr algn="ctr"/>
            <a:r>
              <a:rPr lang="ru-RU" sz="2400" b="1" dirty="0">
                <a:solidFill>
                  <a:srgbClr val="FFFF00"/>
                </a:solidFill>
                <a:latin typeface="Verdana" pitchFamily="34" charset="0"/>
              </a:rPr>
              <a:t> потока</a:t>
            </a:r>
          </a:p>
        </p:txBody>
      </p:sp>
      <p:sp>
        <p:nvSpPr>
          <p:cNvPr id="7173" name="Rectangle 5"/>
          <p:cNvSpPr>
            <a:spLocks noChangeArrowheads="1"/>
          </p:cNvSpPr>
          <p:nvPr/>
        </p:nvSpPr>
        <p:spPr bwMode="auto">
          <a:xfrm>
            <a:off x="6227763" y="2781300"/>
            <a:ext cx="2627312" cy="1295400"/>
          </a:xfrm>
          <a:prstGeom prst="rect">
            <a:avLst/>
          </a:prstGeom>
          <a:solidFill>
            <a:schemeClr val="accent1"/>
          </a:solidFill>
          <a:ln w="9525">
            <a:solidFill>
              <a:schemeClr val="tx1"/>
            </a:solidFill>
            <a:miter lim="800000"/>
            <a:headEnd/>
            <a:tailEnd/>
          </a:ln>
          <a:effectLst/>
        </p:spPr>
        <p:txBody>
          <a:bodyPr wrap="none" anchor="ctr"/>
          <a:lstStyle/>
          <a:p>
            <a:pPr algn="ctr"/>
            <a:r>
              <a:rPr lang="ru-RU" sz="2400" b="1" dirty="0">
                <a:solidFill>
                  <a:srgbClr val="FFFF00"/>
                </a:solidFill>
                <a:latin typeface="Verdana" pitchFamily="34" charset="0"/>
              </a:rPr>
              <a:t>Покупатель</a:t>
            </a:r>
          </a:p>
          <a:p>
            <a:pPr algn="ctr"/>
            <a:r>
              <a:rPr lang="ru-RU" sz="2400" b="1" dirty="0">
                <a:solidFill>
                  <a:srgbClr val="FFFF00"/>
                </a:solidFill>
                <a:latin typeface="Verdana" pitchFamily="34" charset="0"/>
              </a:rPr>
              <a:t> материального</a:t>
            </a:r>
          </a:p>
          <a:p>
            <a:pPr algn="ctr"/>
            <a:r>
              <a:rPr lang="ru-RU" sz="2400" b="1" dirty="0">
                <a:solidFill>
                  <a:srgbClr val="FFFF00"/>
                </a:solidFill>
                <a:latin typeface="Verdana" pitchFamily="34" charset="0"/>
              </a:rPr>
              <a:t> потока</a:t>
            </a:r>
          </a:p>
        </p:txBody>
      </p:sp>
      <p:sp>
        <p:nvSpPr>
          <p:cNvPr id="7174" name="AutoShape 6"/>
          <p:cNvSpPr>
            <a:spLocks noChangeArrowheads="1"/>
          </p:cNvSpPr>
          <p:nvPr/>
        </p:nvSpPr>
        <p:spPr bwMode="auto">
          <a:xfrm>
            <a:off x="2780691" y="3471862"/>
            <a:ext cx="976312" cy="485775"/>
          </a:xfrm>
          <a:prstGeom prst="rightArrow">
            <a:avLst>
              <a:gd name="adj1" fmla="val 50000"/>
              <a:gd name="adj2" fmla="val 50245"/>
            </a:avLst>
          </a:prstGeom>
          <a:solidFill>
            <a:schemeClr val="accent1"/>
          </a:solidFill>
          <a:ln w="9525">
            <a:solidFill>
              <a:schemeClr val="tx1"/>
            </a:solidFill>
            <a:miter lim="800000"/>
            <a:headEnd/>
            <a:tailEnd/>
          </a:ln>
          <a:effectLst/>
        </p:spPr>
        <p:txBody>
          <a:bodyPr wrap="none" anchor="ctr"/>
          <a:lstStyle/>
          <a:p>
            <a:endParaRPr lang="ru-RU"/>
          </a:p>
        </p:txBody>
      </p:sp>
      <p:sp>
        <p:nvSpPr>
          <p:cNvPr id="7175" name="AutoShape 7"/>
          <p:cNvSpPr>
            <a:spLocks noChangeArrowheads="1"/>
          </p:cNvSpPr>
          <p:nvPr/>
        </p:nvSpPr>
        <p:spPr bwMode="auto">
          <a:xfrm>
            <a:off x="5219700" y="3357563"/>
            <a:ext cx="976313" cy="485775"/>
          </a:xfrm>
          <a:prstGeom prst="rightArrow">
            <a:avLst>
              <a:gd name="adj1" fmla="val 50000"/>
              <a:gd name="adj2" fmla="val 50245"/>
            </a:avLst>
          </a:prstGeom>
          <a:solidFill>
            <a:schemeClr val="accent1"/>
          </a:solidFill>
          <a:ln w="9525">
            <a:solidFill>
              <a:schemeClr val="tx1"/>
            </a:solidFill>
            <a:miter lim="800000"/>
            <a:headEnd/>
            <a:tailEnd/>
          </a:ln>
          <a:effectLst/>
        </p:spPr>
        <p:txBody>
          <a:bodyPr wrap="none" anchor="ctr"/>
          <a:lstStyle/>
          <a:p>
            <a:endParaRPr lang="ru-RU"/>
          </a:p>
        </p:txBody>
      </p:sp>
      <p:sp>
        <p:nvSpPr>
          <p:cNvPr id="7176" name="Rectangle 8"/>
          <p:cNvSpPr>
            <a:spLocks noChangeArrowheads="1"/>
          </p:cNvSpPr>
          <p:nvPr/>
        </p:nvSpPr>
        <p:spPr bwMode="auto">
          <a:xfrm>
            <a:off x="3563938" y="3789363"/>
            <a:ext cx="2592387" cy="457200"/>
          </a:xfrm>
          <a:prstGeom prst="rect">
            <a:avLst/>
          </a:prstGeom>
          <a:noFill/>
          <a:ln w="9525">
            <a:noFill/>
            <a:miter lim="800000"/>
            <a:headEnd/>
            <a:tailEnd/>
          </a:ln>
          <a:effectLst/>
        </p:spPr>
        <p:txBody>
          <a:bodyPr>
            <a:spAutoFit/>
          </a:bodyPr>
          <a:lstStyle/>
          <a:p>
            <a:pPr>
              <a:spcBef>
                <a:spcPct val="20000"/>
              </a:spcBef>
              <a:buClr>
                <a:schemeClr val="hlink"/>
              </a:buClr>
              <a:buSzPct val="60000"/>
              <a:buFont typeface="Wingdings" pitchFamily="2" charset="2"/>
              <a:buNone/>
            </a:pPr>
            <a:r>
              <a:rPr lang="ru-RU" sz="2400">
                <a:solidFill>
                  <a:srgbClr val="FF0000"/>
                </a:solidFill>
                <a:effectLst>
                  <a:outerShdw blurRad="38100" dist="38100" dir="2700000" algn="tl">
                    <a:srgbClr val="C0C0C0"/>
                  </a:outerShdw>
                </a:effectLst>
                <a:latin typeface="Verdana" pitchFamily="34" charset="0"/>
              </a:rPr>
              <a:t>Т1,Т2, ….Т</a:t>
            </a:r>
            <a:r>
              <a:rPr lang="en-US" sz="2400">
                <a:solidFill>
                  <a:srgbClr val="FF0000"/>
                </a:solidFill>
                <a:effectLst>
                  <a:outerShdw blurRad="38100" dist="38100" dir="2700000" algn="tl">
                    <a:srgbClr val="C0C0C0"/>
                  </a:outerShdw>
                </a:effectLst>
                <a:latin typeface="Verdana" pitchFamily="34" charset="0"/>
              </a:rPr>
              <a:t>n</a:t>
            </a:r>
          </a:p>
        </p:txBody>
      </p:sp>
      <p:sp>
        <p:nvSpPr>
          <p:cNvPr id="7177" name="Rectangle 9"/>
          <p:cNvSpPr>
            <a:spLocks noChangeArrowheads="1"/>
          </p:cNvSpPr>
          <p:nvPr/>
        </p:nvSpPr>
        <p:spPr bwMode="auto">
          <a:xfrm>
            <a:off x="3203575" y="2781300"/>
            <a:ext cx="2952750" cy="457200"/>
          </a:xfrm>
          <a:prstGeom prst="rect">
            <a:avLst/>
          </a:prstGeom>
          <a:noFill/>
          <a:ln w="9525">
            <a:noFill/>
            <a:miter lim="800000"/>
            <a:headEnd/>
            <a:tailEnd/>
          </a:ln>
          <a:effectLst/>
        </p:spPr>
        <p:txBody>
          <a:bodyPr>
            <a:spAutoFit/>
          </a:bodyPr>
          <a:lstStyle/>
          <a:p>
            <a:pPr>
              <a:spcBef>
                <a:spcPct val="20000"/>
              </a:spcBef>
              <a:buClr>
                <a:schemeClr val="hlink"/>
              </a:buClr>
              <a:buSzPct val="60000"/>
              <a:buFont typeface="Wingdings" pitchFamily="2" charset="2"/>
              <a:buNone/>
            </a:pPr>
            <a:r>
              <a:rPr lang="ru-RU" sz="2400">
                <a:solidFill>
                  <a:srgbClr val="FF0000"/>
                </a:solidFill>
                <a:effectLst>
                  <a:outerShdw blurRad="38100" dist="38100" dir="2700000" algn="tl">
                    <a:srgbClr val="C0C0C0"/>
                  </a:outerShdw>
                </a:effectLst>
                <a:latin typeface="Verdana" pitchFamily="34" charset="0"/>
              </a:rPr>
              <a:t>Пс1, Пс2, ….Пс</a:t>
            </a:r>
            <a:r>
              <a:rPr lang="en-US" sz="2400">
                <a:solidFill>
                  <a:srgbClr val="FF0000"/>
                </a:solidFill>
                <a:effectLst>
                  <a:outerShdw blurRad="38100" dist="38100" dir="2700000" algn="tl">
                    <a:srgbClr val="C0C0C0"/>
                  </a:outerShdw>
                </a:effectLst>
                <a:latin typeface="Verdana" pitchFamily="34" charset="0"/>
              </a:rPr>
              <a:t>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ru-RU" dirty="0" smtClean="0"/>
              <a:t>Что такое канал Распределения</a:t>
            </a:r>
            <a:r>
              <a:rPr lang="en-US" dirty="0" smtClean="0"/>
              <a:t>?</a:t>
            </a:r>
            <a:endParaRPr lang="ru-RU" dirty="0"/>
          </a:p>
        </p:txBody>
      </p:sp>
      <p:sp>
        <p:nvSpPr>
          <p:cNvPr id="8195" name="Rectangle 3"/>
          <p:cNvSpPr>
            <a:spLocks noGrp="1" noChangeArrowheads="1"/>
          </p:cNvSpPr>
          <p:nvPr>
            <p:ph idx="1"/>
          </p:nvPr>
        </p:nvSpPr>
        <p:spPr/>
        <p:txBody>
          <a:bodyPr/>
          <a:lstStyle/>
          <a:p>
            <a:r>
              <a:rPr lang="ru-RU" sz="2800" dirty="0">
                <a:solidFill>
                  <a:srgbClr val="FF0000"/>
                </a:solidFill>
              </a:rPr>
              <a:t>Канал распределения</a:t>
            </a:r>
            <a:r>
              <a:rPr lang="ru-RU" sz="2800" dirty="0"/>
              <a:t> — это совокупность организаций или отдельных лиц, которые принимают на себя или помогают передать другому право собственности на конкретный товар или услугу на пути от производителя к потребителю</a:t>
            </a:r>
            <a:r>
              <a:rPr lang="ru-RU" dirty="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611560" y="765175"/>
            <a:ext cx="7618040" cy="1139825"/>
          </a:xfrm>
        </p:spPr>
        <p:txBody>
          <a:bodyPr>
            <a:normAutofit/>
          </a:bodyPr>
          <a:lstStyle/>
          <a:p>
            <a:pPr algn="l"/>
            <a:r>
              <a:rPr lang="ru-RU" sz="5400" i="1" dirty="0">
                <a:solidFill>
                  <a:srgbClr val="FF0000"/>
                </a:solidFill>
              </a:rPr>
              <a:t>Логистическая цепь</a:t>
            </a:r>
            <a:endParaRPr lang="ru-RU" sz="5400" dirty="0"/>
          </a:p>
        </p:txBody>
      </p:sp>
      <p:sp>
        <p:nvSpPr>
          <p:cNvPr id="9219" name="Rectangle 3"/>
          <p:cNvSpPr>
            <a:spLocks noGrp="1" noChangeArrowheads="1"/>
          </p:cNvSpPr>
          <p:nvPr>
            <p:ph type="body" idx="4294967295"/>
          </p:nvPr>
        </p:nvSpPr>
        <p:spPr>
          <a:xfrm>
            <a:off x="0" y="2327275"/>
            <a:ext cx="9144000" cy="4530725"/>
          </a:xfrm>
        </p:spPr>
        <p:txBody>
          <a:bodyPr/>
          <a:lstStyle/>
          <a:p>
            <a:pPr>
              <a:spcBef>
                <a:spcPct val="0"/>
              </a:spcBef>
              <a:buFontTx/>
              <a:buNone/>
            </a:pPr>
            <a:r>
              <a:rPr lang="ru-RU" dirty="0"/>
              <a:t>                       </a:t>
            </a:r>
          </a:p>
          <a:p>
            <a:pPr>
              <a:buFontTx/>
              <a:buNone/>
            </a:pPr>
            <a:r>
              <a:rPr lang="ru-RU" sz="2800" dirty="0"/>
              <a:t>                             </a:t>
            </a:r>
            <a:r>
              <a:rPr lang="ru-RU" sz="2800" dirty="0">
                <a:solidFill>
                  <a:srgbClr val="FF0000"/>
                </a:solidFill>
              </a:rPr>
              <a:t> </a:t>
            </a:r>
            <a:endParaRPr lang="en-US" sz="2800" dirty="0">
              <a:solidFill>
                <a:srgbClr val="FF0000"/>
              </a:solidFill>
            </a:endParaRPr>
          </a:p>
          <a:p>
            <a:pPr>
              <a:buFontTx/>
              <a:buNone/>
            </a:pPr>
            <a:r>
              <a:rPr lang="en-US" sz="2800" dirty="0">
                <a:solidFill>
                  <a:srgbClr val="FF0000"/>
                </a:solidFill>
              </a:rPr>
              <a:t>         </a:t>
            </a:r>
          </a:p>
          <a:p>
            <a:pPr>
              <a:buFontTx/>
              <a:buNone/>
            </a:pPr>
            <a:r>
              <a:rPr lang="en-US" sz="2800" dirty="0">
                <a:solidFill>
                  <a:srgbClr val="FF0000"/>
                </a:solidFill>
              </a:rPr>
              <a:t>                          </a:t>
            </a:r>
            <a:r>
              <a:rPr lang="ru-RU" sz="2800" dirty="0"/>
              <a:t> </a:t>
            </a:r>
            <a:r>
              <a:rPr lang="ru-RU" dirty="0"/>
              <a:t>                        </a:t>
            </a:r>
          </a:p>
        </p:txBody>
      </p:sp>
      <p:sp>
        <p:nvSpPr>
          <p:cNvPr id="9220" name="Rectangle 4"/>
          <p:cNvSpPr>
            <a:spLocks noChangeArrowheads="1"/>
          </p:cNvSpPr>
          <p:nvPr/>
        </p:nvSpPr>
        <p:spPr bwMode="auto">
          <a:xfrm>
            <a:off x="395288" y="3141663"/>
            <a:ext cx="2627312" cy="1295400"/>
          </a:xfrm>
          <a:prstGeom prst="rect">
            <a:avLst/>
          </a:prstGeom>
          <a:solidFill>
            <a:srgbClr val="FFFF00"/>
          </a:solidFill>
          <a:ln w="9525">
            <a:solidFill>
              <a:schemeClr val="tx1"/>
            </a:solidFill>
            <a:miter lim="800000"/>
            <a:headEnd/>
            <a:tailEnd/>
          </a:ln>
          <a:effectLst/>
        </p:spPr>
        <p:txBody>
          <a:bodyPr wrap="none" anchor="ctr"/>
          <a:lstStyle/>
          <a:p>
            <a:pPr algn="ctr"/>
            <a:r>
              <a:rPr lang="ru-RU" sz="2400">
                <a:solidFill>
                  <a:srgbClr val="008000"/>
                </a:solidFill>
                <a:latin typeface="Verdana" pitchFamily="34" charset="0"/>
              </a:rPr>
              <a:t>Поставщик</a:t>
            </a:r>
          </a:p>
          <a:p>
            <a:pPr algn="ctr"/>
            <a:r>
              <a:rPr lang="ru-RU" sz="2400">
                <a:solidFill>
                  <a:srgbClr val="008000"/>
                </a:solidFill>
                <a:latin typeface="Verdana" pitchFamily="34" charset="0"/>
              </a:rPr>
              <a:t> материального</a:t>
            </a:r>
          </a:p>
          <a:p>
            <a:pPr algn="ctr"/>
            <a:r>
              <a:rPr lang="ru-RU" sz="2400">
                <a:solidFill>
                  <a:srgbClr val="008000"/>
                </a:solidFill>
                <a:latin typeface="Verdana" pitchFamily="34" charset="0"/>
              </a:rPr>
              <a:t> потока</a:t>
            </a:r>
          </a:p>
        </p:txBody>
      </p:sp>
      <p:sp>
        <p:nvSpPr>
          <p:cNvPr id="9221" name="Rectangle 5"/>
          <p:cNvSpPr>
            <a:spLocks noChangeArrowheads="1"/>
          </p:cNvSpPr>
          <p:nvPr/>
        </p:nvSpPr>
        <p:spPr bwMode="auto">
          <a:xfrm>
            <a:off x="6227763" y="3141663"/>
            <a:ext cx="2627312" cy="1295400"/>
          </a:xfrm>
          <a:prstGeom prst="rect">
            <a:avLst/>
          </a:prstGeom>
          <a:solidFill>
            <a:srgbClr val="FFFF00"/>
          </a:solidFill>
          <a:ln w="9525">
            <a:solidFill>
              <a:schemeClr val="tx1"/>
            </a:solidFill>
            <a:miter lim="800000"/>
            <a:headEnd/>
            <a:tailEnd/>
          </a:ln>
          <a:effectLst/>
        </p:spPr>
        <p:txBody>
          <a:bodyPr wrap="none" anchor="ctr"/>
          <a:lstStyle/>
          <a:p>
            <a:pPr algn="ctr"/>
            <a:r>
              <a:rPr lang="ru-RU" sz="2400">
                <a:solidFill>
                  <a:srgbClr val="008000"/>
                </a:solidFill>
                <a:latin typeface="Verdana" pitchFamily="34" charset="0"/>
              </a:rPr>
              <a:t>Покупатель</a:t>
            </a:r>
          </a:p>
          <a:p>
            <a:pPr algn="ctr"/>
            <a:r>
              <a:rPr lang="ru-RU" sz="2400">
                <a:solidFill>
                  <a:srgbClr val="008000"/>
                </a:solidFill>
                <a:latin typeface="Verdana" pitchFamily="34" charset="0"/>
              </a:rPr>
              <a:t> материального</a:t>
            </a:r>
          </a:p>
          <a:p>
            <a:pPr algn="ctr"/>
            <a:r>
              <a:rPr lang="ru-RU" sz="2400">
                <a:solidFill>
                  <a:srgbClr val="008000"/>
                </a:solidFill>
                <a:latin typeface="Verdana" pitchFamily="34" charset="0"/>
              </a:rPr>
              <a:t> потока</a:t>
            </a:r>
          </a:p>
        </p:txBody>
      </p:sp>
      <p:pic>
        <p:nvPicPr>
          <p:cNvPr id="9222" name="Picture 6" descr="ARR3"/>
          <p:cNvPicPr>
            <a:picLocks noChangeAspect="1" noChangeArrowheads="1" noCrop="1"/>
          </p:cNvPicPr>
          <p:nvPr/>
        </p:nvPicPr>
        <p:blipFill>
          <a:blip r:embed="rId2" cstate="print"/>
          <a:srcRect/>
          <a:stretch>
            <a:fillRect/>
          </a:stretch>
        </p:blipFill>
        <p:spPr bwMode="auto">
          <a:xfrm>
            <a:off x="3255986" y="3573463"/>
            <a:ext cx="1080269" cy="622300"/>
          </a:xfrm>
          <a:prstGeom prst="rect">
            <a:avLst/>
          </a:prstGeom>
          <a:noFill/>
        </p:spPr>
      </p:pic>
      <p:pic>
        <p:nvPicPr>
          <p:cNvPr id="9223" name="Picture 7" descr="ARR3"/>
          <p:cNvPicPr>
            <a:picLocks noChangeAspect="1" noChangeArrowheads="1" noCrop="1"/>
          </p:cNvPicPr>
          <p:nvPr/>
        </p:nvPicPr>
        <p:blipFill>
          <a:blip r:embed="rId2" cstate="print"/>
          <a:srcRect/>
          <a:stretch>
            <a:fillRect/>
          </a:stretch>
        </p:blipFill>
        <p:spPr bwMode="auto">
          <a:xfrm>
            <a:off x="4859139" y="3573463"/>
            <a:ext cx="1079699" cy="6223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0" y="-315913"/>
            <a:ext cx="8229600" cy="1139826"/>
          </a:xfrm>
        </p:spPr>
        <p:txBody>
          <a:bodyPr/>
          <a:lstStyle/>
          <a:p>
            <a:r>
              <a:rPr lang="ru-RU" sz="2800">
                <a:solidFill>
                  <a:srgbClr val="FF0000"/>
                </a:solidFill>
              </a:rPr>
              <a:t>Каналы распределения</a:t>
            </a:r>
          </a:p>
        </p:txBody>
      </p:sp>
      <p:sp>
        <p:nvSpPr>
          <p:cNvPr id="10243" name="desk1"/>
          <p:cNvSpPr>
            <a:spLocks noEditPoints="1" noChangeArrowheads="1"/>
          </p:cNvSpPr>
          <p:nvPr/>
        </p:nvSpPr>
        <p:spPr bwMode="auto">
          <a:xfrm>
            <a:off x="250825" y="765175"/>
            <a:ext cx="8893175" cy="647700"/>
          </a:xfrm>
          <a:custGeom>
            <a:avLst/>
            <a:gdLst>
              <a:gd name="T0" fmla="*/ 0 w 21600"/>
              <a:gd name="T1" fmla="*/ 0 h 21600"/>
              <a:gd name="T2" fmla="*/ 21600 w 21600"/>
              <a:gd name="T3" fmla="*/ 0 h 21600"/>
              <a:gd name="T4" fmla="*/ 21600 w 21600"/>
              <a:gd name="T5" fmla="*/ 21600 h 21600"/>
              <a:gd name="T6" fmla="*/ 0 w 21600"/>
              <a:gd name="T7" fmla="*/ 21600 h 21600"/>
              <a:gd name="T8" fmla="*/ 10800 w 21600"/>
              <a:gd name="T9" fmla="*/ 0 h 21600"/>
              <a:gd name="T10" fmla="*/ 21600 w 21600"/>
              <a:gd name="T11" fmla="*/ 10800 h 21600"/>
              <a:gd name="T12" fmla="*/ 10800 w 21600"/>
              <a:gd name="T13" fmla="*/ 21600 h 21600"/>
              <a:gd name="T14" fmla="*/ 0 w 21600"/>
              <a:gd name="T15" fmla="*/ 10800 h 21600"/>
              <a:gd name="T16" fmla="*/ 1000 w 21600"/>
              <a:gd name="T17" fmla="*/ 1000 h 21600"/>
              <a:gd name="T18" fmla="*/ 20600 w 21600"/>
              <a:gd name="T19" fmla="*/ 2060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0"/>
                </a:moveTo>
                <a:lnTo>
                  <a:pt x="21600" y="0"/>
                </a:lnTo>
                <a:lnTo>
                  <a:pt x="21600" y="21600"/>
                </a:lnTo>
                <a:lnTo>
                  <a:pt x="0" y="21600"/>
                </a:lnTo>
                <a:lnTo>
                  <a:pt x="0" y="0"/>
                </a:lnTo>
                <a:close/>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a:lstStyle/>
          <a:p>
            <a:pPr algn="ctr"/>
            <a:r>
              <a:rPr lang="ru-RU" sz="2800" b="1">
                <a:solidFill>
                  <a:srgbClr val="000000"/>
                </a:solidFill>
                <a:latin typeface="Verdana" pitchFamily="34" charset="0"/>
              </a:rPr>
              <a:t>производитель</a:t>
            </a:r>
          </a:p>
        </p:txBody>
      </p:sp>
      <p:sp>
        <p:nvSpPr>
          <p:cNvPr id="10244" name="Oval 4"/>
          <p:cNvSpPr>
            <a:spLocks noChangeArrowheads="1"/>
          </p:cNvSpPr>
          <p:nvPr/>
        </p:nvSpPr>
        <p:spPr bwMode="auto">
          <a:xfrm>
            <a:off x="0" y="4508500"/>
            <a:ext cx="1584325" cy="935038"/>
          </a:xfrm>
          <a:prstGeom prst="ellipse">
            <a:avLst/>
          </a:prstGeom>
          <a:solidFill>
            <a:srgbClr val="66CCFF"/>
          </a:solidFill>
          <a:ln w="9525">
            <a:solidFill>
              <a:schemeClr val="tx1"/>
            </a:solidFill>
            <a:round/>
            <a:headEnd/>
            <a:tailEnd/>
          </a:ln>
          <a:effectLst/>
        </p:spPr>
        <p:txBody>
          <a:bodyPr wrap="none" anchor="ctr"/>
          <a:lstStyle/>
          <a:p>
            <a:pPr algn="ctr"/>
            <a:r>
              <a:rPr lang="ru-RU" sz="2400" b="1">
                <a:solidFill>
                  <a:srgbClr val="008000"/>
                </a:solidFill>
                <a:latin typeface="Verdana" pitchFamily="34" charset="0"/>
              </a:rPr>
              <a:t>розница</a:t>
            </a:r>
          </a:p>
        </p:txBody>
      </p:sp>
      <p:sp>
        <p:nvSpPr>
          <p:cNvPr id="10245" name="Oval 5"/>
          <p:cNvSpPr>
            <a:spLocks noChangeArrowheads="1"/>
          </p:cNvSpPr>
          <p:nvPr/>
        </p:nvSpPr>
        <p:spPr bwMode="auto">
          <a:xfrm>
            <a:off x="2339975" y="4508500"/>
            <a:ext cx="1584325" cy="935038"/>
          </a:xfrm>
          <a:prstGeom prst="ellipse">
            <a:avLst/>
          </a:prstGeom>
          <a:solidFill>
            <a:srgbClr val="66CCFF"/>
          </a:solidFill>
          <a:ln w="9525">
            <a:solidFill>
              <a:schemeClr val="tx1"/>
            </a:solidFill>
            <a:round/>
            <a:headEnd/>
            <a:tailEnd/>
          </a:ln>
          <a:effectLst/>
        </p:spPr>
        <p:txBody>
          <a:bodyPr wrap="none" anchor="ctr"/>
          <a:lstStyle/>
          <a:p>
            <a:pPr algn="ctr"/>
            <a:r>
              <a:rPr lang="ru-RU" sz="2400" b="1">
                <a:solidFill>
                  <a:srgbClr val="008000"/>
                </a:solidFill>
                <a:latin typeface="Verdana" pitchFamily="34" charset="0"/>
              </a:rPr>
              <a:t>розница</a:t>
            </a:r>
          </a:p>
        </p:txBody>
      </p:sp>
      <p:sp>
        <p:nvSpPr>
          <p:cNvPr id="10246" name="Oval 6"/>
          <p:cNvSpPr>
            <a:spLocks noChangeArrowheads="1"/>
          </p:cNvSpPr>
          <p:nvPr/>
        </p:nvSpPr>
        <p:spPr bwMode="auto">
          <a:xfrm>
            <a:off x="4284663" y="4508500"/>
            <a:ext cx="1584325" cy="935038"/>
          </a:xfrm>
          <a:prstGeom prst="ellipse">
            <a:avLst/>
          </a:prstGeom>
          <a:solidFill>
            <a:srgbClr val="66CCFF"/>
          </a:solidFill>
          <a:ln w="9525">
            <a:solidFill>
              <a:schemeClr val="tx1"/>
            </a:solidFill>
            <a:round/>
            <a:headEnd/>
            <a:tailEnd/>
          </a:ln>
          <a:effectLst/>
        </p:spPr>
        <p:txBody>
          <a:bodyPr wrap="none" anchor="ctr"/>
          <a:lstStyle/>
          <a:p>
            <a:pPr algn="ctr"/>
            <a:r>
              <a:rPr lang="ru-RU" sz="2400" b="1">
                <a:solidFill>
                  <a:srgbClr val="008000"/>
                </a:solidFill>
                <a:latin typeface="Verdana" pitchFamily="34" charset="0"/>
              </a:rPr>
              <a:t>розница</a:t>
            </a:r>
          </a:p>
        </p:txBody>
      </p:sp>
      <p:sp>
        <p:nvSpPr>
          <p:cNvPr id="10247" name="Oval 7"/>
          <p:cNvSpPr>
            <a:spLocks noChangeArrowheads="1"/>
          </p:cNvSpPr>
          <p:nvPr/>
        </p:nvSpPr>
        <p:spPr bwMode="auto">
          <a:xfrm>
            <a:off x="6732588" y="5589588"/>
            <a:ext cx="2195512" cy="935037"/>
          </a:xfrm>
          <a:prstGeom prst="ellipse">
            <a:avLst/>
          </a:prstGeom>
          <a:solidFill>
            <a:srgbClr val="FFFF00"/>
          </a:solidFill>
          <a:ln w="9525">
            <a:solidFill>
              <a:schemeClr val="tx1"/>
            </a:solidFill>
            <a:round/>
            <a:headEnd/>
            <a:tailEnd/>
          </a:ln>
          <a:effectLst/>
        </p:spPr>
        <p:txBody>
          <a:bodyPr wrap="none" anchor="ctr"/>
          <a:lstStyle/>
          <a:p>
            <a:pPr algn="ctr"/>
            <a:r>
              <a:rPr lang="ru-RU" sz="2000" b="1" dirty="0">
                <a:solidFill>
                  <a:srgbClr val="008000"/>
                </a:solidFill>
                <a:latin typeface="Verdana" pitchFamily="34" charset="0"/>
              </a:rPr>
              <a:t>потребитель</a:t>
            </a:r>
          </a:p>
        </p:txBody>
      </p:sp>
      <p:sp>
        <p:nvSpPr>
          <p:cNvPr id="10248" name="Line 8"/>
          <p:cNvSpPr>
            <a:spLocks noChangeShapeType="1"/>
          </p:cNvSpPr>
          <p:nvPr/>
        </p:nvSpPr>
        <p:spPr bwMode="auto">
          <a:xfrm>
            <a:off x="684213" y="1484313"/>
            <a:ext cx="0" cy="3024187"/>
          </a:xfrm>
          <a:prstGeom prst="line">
            <a:avLst/>
          </a:prstGeom>
          <a:noFill/>
          <a:ln w="76200">
            <a:solidFill>
              <a:srgbClr val="FF0000"/>
            </a:solidFill>
            <a:round/>
            <a:headEnd/>
            <a:tailEnd type="triangle" w="med" len="med"/>
          </a:ln>
          <a:effectLst/>
        </p:spPr>
        <p:txBody>
          <a:bodyPr/>
          <a:lstStyle/>
          <a:p>
            <a:endParaRPr lang="ru-RU"/>
          </a:p>
        </p:txBody>
      </p:sp>
      <p:sp>
        <p:nvSpPr>
          <p:cNvPr id="10249" name="Oval 9"/>
          <p:cNvSpPr>
            <a:spLocks noChangeArrowheads="1"/>
          </p:cNvSpPr>
          <p:nvPr/>
        </p:nvSpPr>
        <p:spPr bwMode="auto">
          <a:xfrm>
            <a:off x="2195513" y="2276475"/>
            <a:ext cx="1728787" cy="1728788"/>
          </a:xfrm>
          <a:prstGeom prst="ellipse">
            <a:avLst/>
          </a:prstGeom>
          <a:solidFill>
            <a:srgbClr val="FF66CC"/>
          </a:solidFill>
          <a:ln w="9525">
            <a:solidFill>
              <a:schemeClr val="tx1"/>
            </a:solidFill>
            <a:round/>
            <a:headEnd/>
            <a:tailEnd/>
          </a:ln>
          <a:effectLst/>
        </p:spPr>
        <p:txBody>
          <a:bodyPr wrap="none" anchor="ctr"/>
          <a:lstStyle/>
          <a:p>
            <a:pPr algn="ctr"/>
            <a:r>
              <a:rPr lang="ru-RU" sz="2400" b="1">
                <a:solidFill>
                  <a:srgbClr val="660066"/>
                </a:solidFill>
                <a:latin typeface="Verdana" pitchFamily="34" charset="0"/>
              </a:rPr>
              <a:t>Оптовая</a:t>
            </a:r>
          </a:p>
          <a:p>
            <a:pPr algn="ctr"/>
            <a:r>
              <a:rPr lang="ru-RU" sz="2400" b="1">
                <a:solidFill>
                  <a:srgbClr val="660066"/>
                </a:solidFill>
                <a:latin typeface="Verdana" pitchFamily="34" charset="0"/>
              </a:rPr>
              <a:t>торговля</a:t>
            </a:r>
          </a:p>
        </p:txBody>
      </p:sp>
      <p:sp>
        <p:nvSpPr>
          <p:cNvPr id="10250" name="Oval 10"/>
          <p:cNvSpPr>
            <a:spLocks noChangeArrowheads="1"/>
          </p:cNvSpPr>
          <p:nvPr/>
        </p:nvSpPr>
        <p:spPr bwMode="auto">
          <a:xfrm>
            <a:off x="4140200" y="2276475"/>
            <a:ext cx="1728788" cy="1800225"/>
          </a:xfrm>
          <a:prstGeom prst="ellipse">
            <a:avLst/>
          </a:prstGeom>
          <a:solidFill>
            <a:srgbClr val="FF66CC"/>
          </a:solidFill>
          <a:ln w="9525">
            <a:solidFill>
              <a:schemeClr val="tx1"/>
            </a:solidFill>
            <a:round/>
            <a:headEnd/>
            <a:tailEnd/>
          </a:ln>
          <a:effectLst/>
        </p:spPr>
        <p:txBody>
          <a:bodyPr wrap="none" anchor="ctr"/>
          <a:lstStyle/>
          <a:p>
            <a:pPr algn="ctr"/>
            <a:r>
              <a:rPr lang="ru-RU" sz="2400" b="1">
                <a:solidFill>
                  <a:srgbClr val="660066"/>
                </a:solidFill>
                <a:latin typeface="Verdana" pitchFamily="34" charset="0"/>
              </a:rPr>
              <a:t>Агенты</a:t>
            </a:r>
          </a:p>
          <a:p>
            <a:pPr algn="ctr"/>
            <a:r>
              <a:rPr lang="ru-RU" sz="2400" b="1">
                <a:solidFill>
                  <a:srgbClr val="660066"/>
                </a:solidFill>
                <a:latin typeface="Verdana" pitchFamily="34" charset="0"/>
              </a:rPr>
              <a:t>брокеры</a:t>
            </a:r>
          </a:p>
        </p:txBody>
      </p:sp>
      <p:sp>
        <p:nvSpPr>
          <p:cNvPr id="10251" name="Oval 11"/>
          <p:cNvSpPr>
            <a:spLocks noChangeArrowheads="1"/>
          </p:cNvSpPr>
          <p:nvPr/>
        </p:nvSpPr>
        <p:spPr bwMode="auto">
          <a:xfrm>
            <a:off x="6659563" y="2781300"/>
            <a:ext cx="1873250" cy="1871663"/>
          </a:xfrm>
          <a:prstGeom prst="ellipse">
            <a:avLst/>
          </a:prstGeom>
          <a:solidFill>
            <a:srgbClr val="FF66CC"/>
          </a:solidFill>
          <a:ln w="9525">
            <a:solidFill>
              <a:schemeClr val="tx1"/>
            </a:solidFill>
            <a:round/>
            <a:headEnd/>
            <a:tailEnd/>
          </a:ln>
          <a:effectLst/>
        </p:spPr>
        <p:txBody>
          <a:bodyPr wrap="none" anchor="ctr"/>
          <a:lstStyle/>
          <a:p>
            <a:pPr algn="ctr"/>
            <a:r>
              <a:rPr lang="ru-RU" b="1" dirty="0">
                <a:solidFill>
                  <a:srgbClr val="660066"/>
                </a:solidFill>
                <a:latin typeface="Verdana" pitchFamily="34" charset="0"/>
              </a:rPr>
              <a:t>Интернет</a:t>
            </a:r>
          </a:p>
          <a:p>
            <a:pPr algn="ctr"/>
            <a:r>
              <a:rPr lang="ru-RU" b="1" dirty="0">
                <a:solidFill>
                  <a:srgbClr val="660066"/>
                </a:solidFill>
                <a:latin typeface="Verdana" pitchFamily="34" charset="0"/>
              </a:rPr>
              <a:t>Каталоги</a:t>
            </a:r>
          </a:p>
          <a:p>
            <a:pPr algn="ctr"/>
            <a:r>
              <a:rPr lang="ru-RU" b="1" dirty="0">
                <a:solidFill>
                  <a:srgbClr val="660066"/>
                </a:solidFill>
                <a:latin typeface="Verdana" pitchFamily="34" charset="0"/>
              </a:rPr>
              <a:t>телемагазин</a:t>
            </a:r>
          </a:p>
        </p:txBody>
      </p:sp>
      <p:sp>
        <p:nvSpPr>
          <p:cNvPr id="10252" name="Line 12"/>
          <p:cNvSpPr>
            <a:spLocks noChangeShapeType="1"/>
          </p:cNvSpPr>
          <p:nvPr/>
        </p:nvSpPr>
        <p:spPr bwMode="auto">
          <a:xfrm>
            <a:off x="3132138" y="1484313"/>
            <a:ext cx="0" cy="792162"/>
          </a:xfrm>
          <a:prstGeom prst="line">
            <a:avLst/>
          </a:prstGeom>
          <a:noFill/>
          <a:ln w="76200">
            <a:solidFill>
              <a:srgbClr val="FF0000"/>
            </a:solidFill>
            <a:round/>
            <a:headEnd/>
            <a:tailEnd type="triangle" w="med" len="med"/>
          </a:ln>
          <a:effectLst/>
        </p:spPr>
        <p:txBody>
          <a:bodyPr/>
          <a:lstStyle/>
          <a:p>
            <a:endParaRPr lang="ru-RU"/>
          </a:p>
        </p:txBody>
      </p:sp>
      <p:sp>
        <p:nvSpPr>
          <p:cNvPr id="10253" name="Line 13"/>
          <p:cNvSpPr>
            <a:spLocks noChangeShapeType="1"/>
          </p:cNvSpPr>
          <p:nvPr/>
        </p:nvSpPr>
        <p:spPr bwMode="auto">
          <a:xfrm>
            <a:off x="7524750" y="1484313"/>
            <a:ext cx="0" cy="1223962"/>
          </a:xfrm>
          <a:prstGeom prst="line">
            <a:avLst/>
          </a:prstGeom>
          <a:noFill/>
          <a:ln w="76200">
            <a:solidFill>
              <a:srgbClr val="FF0000"/>
            </a:solidFill>
            <a:round/>
            <a:headEnd/>
            <a:tailEnd type="triangle" w="med" len="med"/>
          </a:ln>
          <a:effectLst/>
        </p:spPr>
        <p:txBody>
          <a:bodyPr/>
          <a:lstStyle/>
          <a:p>
            <a:endParaRPr lang="ru-RU"/>
          </a:p>
        </p:txBody>
      </p:sp>
      <p:sp>
        <p:nvSpPr>
          <p:cNvPr id="10254" name="Line 14"/>
          <p:cNvSpPr>
            <a:spLocks noChangeShapeType="1"/>
          </p:cNvSpPr>
          <p:nvPr/>
        </p:nvSpPr>
        <p:spPr bwMode="auto">
          <a:xfrm>
            <a:off x="7596188" y="4724400"/>
            <a:ext cx="0" cy="865188"/>
          </a:xfrm>
          <a:prstGeom prst="line">
            <a:avLst/>
          </a:prstGeom>
          <a:noFill/>
          <a:ln w="76200">
            <a:solidFill>
              <a:srgbClr val="FF0000"/>
            </a:solidFill>
            <a:round/>
            <a:headEnd/>
            <a:tailEnd type="triangle" w="med" len="med"/>
          </a:ln>
          <a:effectLst/>
        </p:spPr>
        <p:txBody>
          <a:bodyPr/>
          <a:lstStyle/>
          <a:p>
            <a:endParaRPr lang="ru-RU"/>
          </a:p>
        </p:txBody>
      </p:sp>
      <p:sp>
        <p:nvSpPr>
          <p:cNvPr id="10255" name="Line 15"/>
          <p:cNvSpPr>
            <a:spLocks noChangeShapeType="1"/>
          </p:cNvSpPr>
          <p:nvPr/>
        </p:nvSpPr>
        <p:spPr bwMode="auto">
          <a:xfrm>
            <a:off x="5003800" y="1484313"/>
            <a:ext cx="0" cy="792162"/>
          </a:xfrm>
          <a:prstGeom prst="line">
            <a:avLst/>
          </a:prstGeom>
          <a:noFill/>
          <a:ln w="76200">
            <a:solidFill>
              <a:srgbClr val="FF0000"/>
            </a:solidFill>
            <a:round/>
            <a:headEnd/>
            <a:tailEnd type="triangle" w="med" len="med"/>
          </a:ln>
          <a:effectLst/>
        </p:spPr>
        <p:txBody>
          <a:bodyPr/>
          <a:lstStyle/>
          <a:p>
            <a:endParaRPr lang="ru-RU"/>
          </a:p>
        </p:txBody>
      </p:sp>
      <p:sp>
        <p:nvSpPr>
          <p:cNvPr id="10256" name="Oval 16"/>
          <p:cNvSpPr>
            <a:spLocks noChangeArrowheads="1"/>
          </p:cNvSpPr>
          <p:nvPr/>
        </p:nvSpPr>
        <p:spPr bwMode="auto">
          <a:xfrm>
            <a:off x="0" y="5661025"/>
            <a:ext cx="2195513" cy="935038"/>
          </a:xfrm>
          <a:prstGeom prst="ellipse">
            <a:avLst/>
          </a:prstGeom>
          <a:solidFill>
            <a:srgbClr val="FFFF00"/>
          </a:solidFill>
          <a:ln w="9525">
            <a:solidFill>
              <a:schemeClr val="tx1"/>
            </a:solidFill>
            <a:round/>
            <a:headEnd/>
            <a:tailEnd/>
          </a:ln>
          <a:effectLst/>
        </p:spPr>
        <p:txBody>
          <a:bodyPr wrap="none" anchor="ctr"/>
          <a:lstStyle/>
          <a:p>
            <a:pPr algn="ctr"/>
            <a:r>
              <a:rPr lang="ru-RU" sz="2000" b="1" dirty="0">
                <a:solidFill>
                  <a:srgbClr val="008000"/>
                </a:solidFill>
                <a:latin typeface="Verdana" pitchFamily="34" charset="0"/>
              </a:rPr>
              <a:t>потребитель</a:t>
            </a:r>
          </a:p>
        </p:txBody>
      </p:sp>
      <p:sp>
        <p:nvSpPr>
          <p:cNvPr id="10257" name="Oval 17"/>
          <p:cNvSpPr>
            <a:spLocks noChangeArrowheads="1"/>
          </p:cNvSpPr>
          <p:nvPr/>
        </p:nvSpPr>
        <p:spPr bwMode="auto">
          <a:xfrm>
            <a:off x="2195513" y="5661025"/>
            <a:ext cx="2195512" cy="935038"/>
          </a:xfrm>
          <a:prstGeom prst="ellipse">
            <a:avLst/>
          </a:prstGeom>
          <a:solidFill>
            <a:srgbClr val="FFFF00"/>
          </a:solidFill>
          <a:ln w="9525">
            <a:solidFill>
              <a:schemeClr val="tx1"/>
            </a:solidFill>
            <a:round/>
            <a:headEnd/>
            <a:tailEnd/>
          </a:ln>
          <a:effectLst/>
        </p:spPr>
        <p:txBody>
          <a:bodyPr wrap="none" anchor="ctr"/>
          <a:lstStyle/>
          <a:p>
            <a:pPr algn="ctr"/>
            <a:r>
              <a:rPr lang="ru-RU" sz="2000" b="1" dirty="0">
                <a:solidFill>
                  <a:srgbClr val="008000"/>
                </a:solidFill>
                <a:latin typeface="Verdana" pitchFamily="34" charset="0"/>
              </a:rPr>
              <a:t>потребитель</a:t>
            </a:r>
          </a:p>
        </p:txBody>
      </p:sp>
      <p:sp>
        <p:nvSpPr>
          <p:cNvPr id="10258" name="Oval 18"/>
          <p:cNvSpPr>
            <a:spLocks noChangeArrowheads="1"/>
          </p:cNvSpPr>
          <p:nvPr/>
        </p:nvSpPr>
        <p:spPr bwMode="auto">
          <a:xfrm>
            <a:off x="4356100" y="5661025"/>
            <a:ext cx="2195513" cy="935038"/>
          </a:xfrm>
          <a:prstGeom prst="ellipse">
            <a:avLst/>
          </a:prstGeom>
          <a:solidFill>
            <a:srgbClr val="FFFF00"/>
          </a:solidFill>
          <a:ln w="9525">
            <a:solidFill>
              <a:schemeClr val="tx1"/>
            </a:solidFill>
            <a:round/>
            <a:headEnd/>
            <a:tailEnd/>
          </a:ln>
          <a:effectLst/>
        </p:spPr>
        <p:txBody>
          <a:bodyPr wrap="none" anchor="ctr"/>
          <a:lstStyle/>
          <a:p>
            <a:pPr algn="ctr"/>
            <a:r>
              <a:rPr lang="ru-RU" sz="2400" b="1" dirty="0">
                <a:solidFill>
                  <a:srgbClr val="008000"/>
                </a:solidFill>
                <a:latin typeface="Verdana" pitchFamily="34" charset="0"/>
              </a:rPr>
              <a:t>п</a:t>
            </a:r>
            <a:r>
              <a:rPr lang="ru-RU" sz="2000" b="1" dirty="0">
                <a:solidFill>
                  <a:srgbClr val="008000"/>
                </a:solidFill>
                <a:latin typeface="Verdana" pitchFamily="34" charset="0"/>
              </a:rPr>
              <a:t>отребитель</a:t>
            </a:r>
          </a:p>
        </p:txBody>
      </p:sp>
      <p:sp>
        <p:nvSpPr>
          <p:cNvPr id="10259" name="Line 19"/>
          <p:cNvSpPr>
            <a:spLocks noChangeShapeType="1"/>
          </p:cNvSpPr>
          <p:nvPr/>
        </p:nvSpPr>
        <p:spPr bwMode="auto">
          <a:xfrm>
            <a:off x="3059113" y="4005263"/>
            <a:ext cx="0" cy="503237"/>
          </a:xfrm>
          <a:prstGeom prst="line">
            <a:avLst/>
          </a:prstGeom>
          <a:noFill/>
          <a:ln w="76200">
            <a:solidFill>
              <a:srgbClr val="FF0000"/>
            </a:solidFill>
            <a:round/>
            <a:headEnd/>
            <a:tailEnd type="triangle" w="med" len="med"/>
          </a:ln>
          <a:effectLst/>
        </p:spPr>
        <p:txBody>
          <a:bodyPr/>
          <a:lstStyle/>
          <a:p>
            <a:endParaRPr lang="ru-RU"/>
          </a:p>
        </p:txBody>
      </p:sp>
      <p:sp>
        <p:nvSpPr>
          <p:cNvPr id="10260" name="Line 20"/>
          <p:cNvSpPr>
            <a:spLocks noChangeShapeType="1"/>
          </p:cNvSpPr>
          <p:nvPr/>
        </p:nvSpPr>
        <p:spPr bwMode="auto">
          <a:xfrm>
            <a:off x="5003800" y="4076700"/>
            <a:ext cx="0" cy="503238"/>
          </a:xfrm>
          <a:prstGeom prst="line">
            <a:avLst/>
          </a:prstGeom>
          <a:noFill/>
          <a:ln w="76200">
            <a:solidFill>
              <a:srgbClr val="FF0000"/>
            </a:solidFill>
            <a:round/>
            <a:headEnd/>
            <a:tailEnd type="triangle" w="med" len="med"/>
          </a:ln>
          <a:effectLst/>
        </p:spPr>
        <p:txBody>
          <a:bodyPr/>
          <a:lstStyle/>
          <a:p>
            <a:endParaRPr lang="ru-RU"/>
          </a:p>
        </p:txBody>
      </p:sp>
      <p:sp>
        <p:nvSpPr>
          <p:cNvPr id="10261" name="Line 21"/>
          <p:cNvSpPr>
            <a:spLocks noChangeShapeType="1"/>
          </p:cNvSpPr>
          <p:nvPr/>
        </p:nvSpPr>
        <p:spPr bwMode="auto">
          <a:xfrm>
            <a:off x="827088" y="5445125"/>
            <a:ext cx="0" cy="358775"/>
          </a:xfrm>
          <a:prstGeom prst="line">
            <a:avLst/>
          </a:prstGeom>
          <a:noFill/>
          <a:ln w="76200">
            <a:solidFill>
              <a:srgbClr val="FF0000"/>
            </a:solidFill>
            <a:round/>
            <a:headEnd/>
            <a:tailEnd type="triangle" w="med" len="med"/>
          </a:ln>
          <a:effectLst/>
        </p:spPr>
        <p:txBody>
          <a:bodyPr/>
          <a:lstStyle/>
          <a:p>
            <a:endParaRPr lang="ru-RU"/>
          </a:p>
        </p:txBody>
      </p:sp>
      <p:sp>
        <p:nvSpPr>
          <p:cNvPr id="10262" name="Line 22"/>
          <p:cNvSpPr>
            <a:spLocks noChangeShapeType="1"/>
          </p:cNvSpPr>
          <p:nvPr/>
        </p:nvSpPr>
        <p:spPr bwMode="auto">
          <a:xfrm>
            <a:off x="3132138" y="5445125"/>
            <a:ext cx="0" cy="358775"/>
          </a:xfrm>
          <a:prstGeom prst="line">
            <a:avLst/>
          </a:prstGeom>
          <a:noFill/>
          <a:ln w="76200">
            <a:solidFill>
              <a:srgbClr val="FF0000"/>
            </a:solidFill>
            <a:round/>
            <a:headEnd/>
            <a:tailEnd type="triangle" w="med" len="med"/>
          </a:ln>
          <a:effectLst/>
        </p:spPr>
        <p:txBody>
          <a:bodyPr/>
          <a:lstStyle/>
          <a:p>
            <a:endParaRPr lang="ru-RU"/>
          </a:p>
        </p:txBody>
      </p:sp>
      <p:sp>
        <p:nvSpPr>
          <p:cNvPr id="10263" name="Line 23"/>
          <p:cNvSpPr>
            <a:spLocks noChangeShapeType="1"/>
          </p:cNvSpPr>
          <p:nvPr/>
        </p:nvSpPr>
        <p:spPr bwMode="auto">
          <a:xfrm>
            <a:off x="5076825" y="5445125"/>
            <a:ext cx="0" cy="358775"/>
          </a:xfrm>
          <a:prstGeom prst="line">
            <a:avLst/>
          </a:prstGeom>
          <a:noFill/>
          <a:ln w="76200">
            <a:solidFill>
              <a:srgbClr val="FF0000"/>
            </a:solidFill>
            <a:round/>
            <a:headEnd/>
            <a:tailEnd type="triangle" w="med" len="med"/>
          </a:ln>
          <a:effectLst/>
        </p:spPr>
        <p:txBody>
          <a:bodyPr/>
          <a:lstStyle/>
          <a:p>
            <a:endParaRPr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66" name="Group 2"/>
          <p:cNvGraphicFramePr>
            <a:graphicFrameLocks noGrp="1"/>
          </p:cNvGraphicFramePr>
          <p:nvPr>
            <p:extLst>
              <p:ext uri="{D42A27DB-BD31-4B8C-83A1-F6EECF244321}">
                <p14:modId xmlns:p14="http://schemas.microsoft.com/office/powerpoint/2010/main" val="1969578008"/>
              </p:ext>
            </p:extLst>
          </p:nvPr>
        </p:nvGraphicFramePr>
        <p:xfrm>
          <a:off x="539750" y="692695"/>
          <a:ext cx="7631113" cy="5760640"/>
        </p:xfrm>
        <a:graphic>
          <a:graphicData uri="http://schemas.openxmlformats.org/drawingml/2006/table">
            <a:tbl>
              <a:tblPr/>
              <a:tblGrid>
                <a:gridCol w="2519363">
                  <a:extLst>
                    <a:ext uri="{9D8B030D-6E8A-4147-A177-3AD203B41FA5}">
                      <a16:colId xmlns:a16="http://schemas.microsoft.com/office/drawing/2014/main" val="20000"/>
                    </a:ext>
                  </a:extLst>
                </a:gridCol>
                <a:gridCol w="5111750">
                  <a:extLst>
                    <a:ext uri="{9D8B030D-6E8A-4147-A177-3AD203B41FA5}">
                      <a16:colId xmlns:a16="http://schemas.microsoft.com/office/drawing/2014/main" val="20001"/>
                    </a:ext>
                  </a:extLst>
                </a:gridCol>
              </a:tblGrid>
              <a:tr h="115277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Тип посредника</a:t>
                      </a:r>
                      <a:endParaRPr kumimoji="0" lang="ru-RU" sz="24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Признак классификации</a:t>
                      </a:r>
                      <a:endParaRPr kumimoji="0" lang="ru-RU" sz="24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extLst>
                  <a:ext uri="{0D108BD9-81ED-4DB2-BD59-A6C34878D82A}">
                    <a16:rowId xmlns:a16="http://schemas.microsoft.com/office/drawing/2014/main" val="10000"/>
                  </a:ext>
                </a:extLst>
              </a:tr>
              <a:tr h="115277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Дилер</a:t>
                      </a:r>
                      <a:endParaRPr kumimoji="0" lang="ru-RU" sz="24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От своего имени и за свой счет</a:t>
                      </a:r>
                      <a:endParaRPr kumimoji="0" lang="ru-RU" sz="24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114952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Дистрибьютор</a:t>
                      </a:r>
                      <a:endParaRPr kumimoji="0" lang="ru-RU" sz="24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От чужого имени и за свой счет</a:t>
                      </a:r>
                      <a:endParaRPr kumimoji="0" lang="ru-RU" sz="24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115277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Комиссионер</a:t>
                      </a:r>
                      <a:endParaRPr kumimoji="0" lang="ru-RU" sz="24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От своего имени и за чужой счет</a:t>
                      </a:r>
                      <a:endParaRPr kumimoji="0" lang="ru-RU" sz="24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r h="115277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Агент, брокер</a:t>
                      </a:r>
                      <a:endParaRPr kumimoji="0" lang="ru-RU" sz="24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От чужого имени и за чужой счет</a:t>
                      </a:r>
                      <a:endParaRPr kumimoji="0" lang="ru-RU" sz="2400" b="0" i="0" u="none" strike="noStrike" cap="none" normalizeH="0" baseline="0" dirty="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ChangeArrowheads="1"/>
          </p:cNvSpPr>
          <p:nvPr/>
        </p:nvSpPr>
        <p:spPr bwMode="auto">
          <a:xfrm>
            <a:off x="323528" y="1402915"/>
            <a:ext cx="4752975" cy="647700"/>
          </a:xfrm>
          <a:prstGeom prst="rect">
            <a:avLst/>
          </a:prstGeom>
          <a:solidFill>
            <a:srgbClr val="FFFF00"/>
          </a:solidFill>
          <a:ln w="9525">
            <a:solidFill>
              <a:schemeClr val="tx1"/>
            </a:solidFill>
            <a:miter lim="800000"/>
            <a:headEnd/>
            <a:tailEnd/>
          </a:ln>
          <a:effectLst/>
        </p:spPr>
        <p:txBody>
          <a:bodyPr wrap="none" anchor="ctr"/>
          <a:lstStyle/>
          <a:p>
            <a:pPr algn="ctr"/>
            <a:r>
              <a:rPr lang="ru-RU" b="1" dirty="0">
                <a:solidFill>
                  <a:srgbClr val="000000"/>
                </a:solidFill>
                <a:latin typeface="Verdana" pitchFamily="34" charset="0"/>
              </a:rPr>
              <a:t>Независимые торговые посредники</a:t>
            </a:r>
          </a:p>
        </p:txBody>
      </p:sp>
      <p:sp>
        <p:nvSpPr>
          <p:cNvPr id="12293" name="Rectangle 5"/>
          <p:cNvSpPr>
            <a:spLocks noChangeArrowheads="1"/>
          </p:cNvSpPr>
          <p:nvPr/>
        </p:nvSpPr>
        <p:spPr bwMode="auto">
          <a:xfrm>
            <a:off x="128411" y="4606440"/>
            <a:ext cx="3075437" cy="720725"/>
          </a:xfrm>
          <a:prstGeom prst="rect">
            <a:avLst/>
          </a:prstGeom>
          <a:solidFill>
            <a:srgbClr val="FFFF00"/>
          </a:solidFill>
          <a:ln w="9525">
            <a:solidFill>
              <a:schemeClr val="tx1"/>
            </a:solidFill>
            <a:miter lim="800000"/>
            <a:headEnd/>
            <a:tailEnd/>
          </a:ln>
          <a:effectLst/>
        </p:spPr>
        <p:txBody>
          <a:bodyPr wrap="none" anchor="ctr"/>
          <a:lstStyle/>
          <a:p>
            <a:r>
              <a:rPr lang="ru-RU" sz="2000" b="1" dirty="0">
                <a:solidFill>
                  <a:srgbClr val="000000"/>
                </a:solidFill>
                <a:latin typeface="Verdana" pitchFamily="34" charset="0"/>
              </a:rPr>
              <a:t>Дистрибьютеры</a:t>
            </a:r>
          </a:p>
          <a:p>
            <a:r>
              <a:rPr lang="ru-RU" sz="2000" b="1" dirty="0">
                <a:solidFill>
                  <a:srgbClr val="000000"/>
                </a:solidFill>
                <a:latin typeface="Verdana" pitchFamily="34" charset="0"/>
              </a:rPr>
              <a:t>Регулярного типа</a:t>
            </a:r>
            <a:r>
              <a:rPr lang="ru-RU" sz="2000" b="1" dirty="0">
                <a:latin typeface="Verdana" pitchFamily="34" charset="0"/>
              </a:rPr>
              <a:t> </a:t>
            </a:r>
          </a:p>
        </p:txBody>
      </p:sp>
      <p:sp>
        <p:nvSpPr>
          <p:cNvPr id="12294" name="Rectangle 6"/>
          <p:cNvSpPr>
            <a:spLocks noChangeArrowheads="1"/>
          </p:cNvSpPr>
          <p:nvPr/>
        </p:nvSpPr>
        <p:spPr bwMode="auto">
          <a:xfrm>
            <a:off x="2335421" y="3233978"/>
            <a:ext cx="3755601" cy="719137"/>
          </a:xfrm>
          <a:prstGeom prst="rect">
            <a:avLst/>
          </a:prstGeom>
          <a:solidFill>
            <a:srgbClr val="FFFF00"/>
          </a:solidFill>
          <a:ln w="9525">
            <a:solidFill>
              <a:schemeClr val="tx1"/>
            </a:solidFill>
            <a:miter lim="800000"/>
            <a:headEnd/>
            <a:tailEnd/>
          </a:ln>
          <a:effectLst/>
        </p:spPr>
        <p:txBody>
          <a:bodyPr wrap="none" anchor="ctr"/>
          <a:lstStyle/>
          <a:p>
            <a:pPr algn="ctr"/>
            <a:r>
              <a:rPr lang="ru-RU" sz="2400" b="1" dirty="0">
                <a:solidFill>
                  <a:srgbClr val="000000"/>
                </a:solidFill>
                <a:latin typeface="Verdana" pitchFamily="34" charset="0"/>
              </a:rPr>
              <a:t>Оптовые (торговые) </a:t>
            </a:r>
          </a:p>
          <a:p>
            <a:pPr algn="ctr"/>
            <a:r>
              <a:rPr lang="ru-RU" sz="2400" b="1" dirty="0">
                <a:solidFill>
                  <a:srgbClr val="000000"/>
                </a:solidFill>
                <a:latin typeface="Verdana" pitchFamily="34" charset="0"/>
              </a:rPr>
              <a:t>маклеры</a:t>
            </a:r>
          </a:p>
        </p:txBody>
      </p:sp>
      <p:sp>
        <p:nvSpPr>
          <p:cNvPr id="12295" name="Rectangle 7"/>
          <p:cNvSpPr>
            <a:spLocks noChangeArrowheads="1"/>
          </p:cNvSpPr>
          <p:nvPr/>
        </p:nvSpPr>
        <p:spPr bwMode="auto">
          <a:xfrm>
            <a:off x="6373461" y="2759258"/>
            <a:ext cx="1944687" cy="503237"/>
          </a:xfrm>
          <a:prstGeom prst="rect">
            <a:avLst/>
          </a:prstGeom>
          <a:solidFill>
            <a:srgbClr val="FFFF00"/>
          </a:solidFill>
          <a:ln w="9525">
            <a:solidFill>
              <a:schemeClr val="tx1"/>
            </a:solidFill>
            <a:miter lim="800000"/>
            <a:headEnd/>
            <a:tailEnd/>
          </a:ln>
          <a:effectLst/>
        </p:spPr>
        <p:txBody>
          <a:bodyPr wrap="none" anchor="ctr"/>
          <a:lstStyle/>
          <a:p>
            <a:pPr algn="ctr"/>
            <a:r>
              <a:rPr lang="ru-RU" sz="2800" b="1" dirty="0">
                <a:solidFill>
                  <a:srgbClr val="000000"/>
                </a:solidFill>
                <a:latin typeface="Verdana" pitchFamily="34" charset="0"/>
              </a:rPr>
              <a:t>Дилеры</a:t>
            </a:r>
          </a:p>
        </p:txBody>
      </p:sp>
      <p:sp>
        <p:nvSpPr>
          <p:cNvPr id="12296" name="Line 8"/>
          <p:cNvSpPr>
            <a:spLocks noChangeShapeType="1"/>
          </p:cNvSpPr>
          <p:nvPr/>
        </p:nvSpPr>
        <p:spPr bwMode="auto">
          <a:xfrm flipH="1">
            <a:off x="1187624" y="2363959"/>
            <a:ext cx="1" cy="1929137"/>
          </a:xfrm>
          <a:prstGeom prst="line">
            <a:avLst/>
          </a:prstGeom>
          <a:noFill/>
          <a:ln w="57150">
            <a:solidFill>
              <a:schemeClr val="tx1"/>
            </a:solidFill>
            <a:round/>
            <a:headEnd/>
            <a:tailEnd type="triangle" w="med" len="med"/>
          </a:ln>
          <a:effectLst/>
        </p:spPr>
        <p:txBody>
          <a:bodyPr/>
          <a:lstStyle/>
          <a:p>
            <a:endParaRPr lang="ru-RU"/>
          </a:p>
        </p:txBody>
      </p:sp>
      <p:sp>
        <p:nvSpPr>
          <p:cNvPr id="12297" name="Line 9"/>
          <p:cNvSpPr>
            <a:spLocks noChangeShapeType="1"/>
          </p:cNvSpPr>
          <p:nvPr/>
        </p:nvSpPr>
        <p:spPr bwMode="auto">
          <a:xfrm>
            <a:off x="3347864" y="2363959"/>
            <a:ext cx="0" cy="792684"/>
          </a:xfrm>
          <a:prstGeom prst="line">
            <a:avLst/>
          </a:prstGeom>
          <a:noFill/>
          <a:ln w="57150">
            <a:solidFill>
              <a:schemeClr val="tx1"/>
            </a:solidFill>
            <a:round/>
            <a:headEnd/>
            <a:tailEnd type="triangle" w="med" len="med"/>
          </a:ln>
          <a:effectLst/>
        </p:spPr>
        <p:txBody>
          <a:bodyPr/>
          <a:lstStyle/>
          <a:p>
            <a:endParaRPr lang="ru-RU"/>
          </a:p>
        </p:txBody>
      </p:sp>
      <p:sp>
        <p:nvSpPr>
          <p:cNvPr id="12298" name="Line 10"/>
          <p:cNvSpPr>
            <a:spLocks noChangeShapeType="1"/>
          </p:cNvSpPr>
          <p:nvPr/>
        </p:nvSpPr>
        <p:spPr bwMode="auto">
          <a:xfrm>
            <a:off x="5185565" y="2008179"/>
            <a:ext cx="1187895" cy="916765"/>
          </a:xfrm>
          <a:prstGeom prst="line">
            <a:avLst/>
          </a:prstGeom>
          <a:noFill/>
          <a:ln w="57150">
            <a:solidFill>
              <a:schemeClr val="tx1"/>
            </a:solidFill>
            <a:round/>
            <a:headEnd/>
            <a:tailEnd type="triangle" w="med" len="med"/>
          </a:ln>
          <a:effectLst/>
        </p:spPr>
        <p:txBody>
          <a:bodyPr/>
          <a:lstStyle/>
          <a:p>
            <a:endParaRPr lang="ru-RU"/>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TM03090434[[fn=Дерево]]</Template>
  <TotalTime>42</TotalTime>
  <Words>865</Words>
  <Application>Microsoft Office PowerPoint</Application>
  <PresentationFormat>Экран (4:3)</PresentationFormat>
  <Paragraphs>124</Paragraphs>
  <Slides>25</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25</vt:i4>
      </vt:variant>
    </vt:vector>
  </HeadingPairs>
  <TitlesOfParts>
    <vt:vector size="33" baseType="lpstr">
      <vt:lpstr>Arial</vt:lpstr>
      <vt:lpstr>Cambria</vt:lpstr>
      <vt:lpstr>Rockwell</vt:lpstr>
      <vt:lpstr>Rockwell Condensed</vt:lpstr>
      <vt:lpstr>Times New Roman</vt:lpstr>
      <vt:lpstr>Verdana</vt:lpstr>
      <vt:lpstr>Wingdings</vt:lpstr>
      <vt:lpstr>Дерево</vt:lpstr>
      <vt:lpstr>Тема 2.5. Распределительная логистика</vt:lpstr>
      <vt:lpstr>Что такое распределение продукции?</vt:lpstr>
      <vt:lpstr>Процесс распределения включает в себя коммерческую функцию и физическое распределение</vt:lpstr>
      <vt:lpstr>Логистический канал частично упорядоченное множество различных посредников, осуществляющих доведение материального потока от конкретного производителя до его потребителя. </vt:lpstr>
      <vt:lpstr>Что такое канал Распределения?</vt:lpstr>
      <vt:lpstr>Логистическая цепь</vt:lpstr>
      <vt:lpstr>Каналы распределения</vt:lpstr>
      <vt:lpstr>Презентация PowerPoint</vt:lpstr>
      <vt:lpstr>Презентация PowerPoint</vt:lpstr>
      <vt:lpstr>Презентация PowerPoint</vt:lpstr>
      <vt:lpstr>Презентация PowerPoint</vt:lpstr>
      <vt:lpstr>Дистрибьюторы-</vt:lpstr>
      <vt:lpstr>Презентация PowerPoint</vt:lpstr>
      <vt:lpstr>Презентация PowerPoint</vt:lpstr>
      <vt:lpstr>Презентация PowerPoint</vt:lpstr>
      <vt:lpstr>Презентация PowerPoint</vt:lpstr>
      <vt:lpstr>Формы товародвижения –  транзитная, складская</vt:lpstr>
      <vt:lpstr>Презентация PowerPoint</vt:lpstr>
      <vt:lpstr>Презентация PowerPoint</vt:lpstr>
      <vt:lpstr>Условия развития распределительной логистики</vt:lpstr>
      <vt:lpstr>Существует 3 вида менеджмента:</vt:lpstr>
      <vt:lpstr>Презентация PowerPoint</vt:lpstr>
      <vt:lpstr>Тактический менеджмент.  Задачи: </vt:lpstr>
      <vt:lpstr>Операционный менеджмент.  Задачи: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Логистика</dc:title>
  <dc:creator>Пензина</dc:creator>
  <cp:lastModifiedBy>User</cp:lastModifiedBy>
  <cp:revision>9</cp:revision>
  <dcterms:created xsi:type="dcterms:W3CDTF">2005-05-27T08:30:59Z</dcterms:created>
  <dcterms:modified xsi:type="dcterms:W3CDTF">2023-01-09T08:12:25Z</dcterms:modified>
</cp:coreProperties>
</file>